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14" r:id="rId3"/>
    <p:sldId id="311" r:id="rId4"/>
    <p:sldId id="315" r:id="rId5"/>
    <p:sldId id="316" r:id="rId6"/>
    <p:sldId id="292" r:id="rId7"/>
    <p:sldId id="260" r:id="rId8"/>
    <p:sldId id="319" r:id="rId9"/>
    <p:sldId id="262" r:id="rId10"/>
    <p:sldId id="293" r:id="rId11"/>
    <p:sldId id="294" r:id="rId12"/>
    <p:sldId id="285" r:id="rId13"/>
    <p:sldId id="286" r:id="rId14"/>
    <p:sldId id="287"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46" r:id="rId35"/>
    <p:sldId id="339" r:id="rId36"/>
    <p:sldId id="340" r:id="rId37"/>
    <p:sldId id="341" r:id="rId38"/>
    <p:sldId id="342" r:id="rId39"/>
    <p:sldId id="343" r:id="rId40"/>
    <p:sldId id="344" r:id="rId41"/>
    <p:sldId id="345" r:id="rId4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479" autoAdjust="0"/>
  </p:normalViewPr>
  <p:slideViewPr>
    <p:cSldViewPr>
      <p:cViewPr varScale="1">
        <p:scale>
          <a:sx n="74" d="100"/>
          <a:sy n="74" d="100"/>
        </p:scale>
        <p:origin x="2664"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18"/>
    </p:cViewPr>
  </p:sorterViewPr>
  <p:notesViewPr>
    <p:cSldViewPr>
      <p:cViewPr varScale="1">
        <p:scale>
          <a:sx n="88" d="100"/>
          <a:sy n="88" d="100"/>
        </p:scale>
        <p:origin x="296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0.wmf"/><Relationship Id="rId7" Type="http://schemas.openxmlformats.org/officeDocument/2006/relationships/image" Target="../media/image34.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7.wmf"/><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4.wmf"/><Relationship Id="rId7" Type="http://schemas.openxmlformats.org/officeDocument/2006/relationships/image" Target="../media/image68.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80.wmf"/><Relationship Id="rId1" Type="http://schemas.openxmlformats.org/officeDocument/2006/relationships/image" Target="../media/image8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6.wmf"/><Relationship Id="rId7" Type="http://schemas.openxmlformats.org/officeDocument/2006/relationships/image" Target="../media/image8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440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40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40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440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67F1C4F-E9AA-4E27-AA7D-82FE51B23B31}" type="slidenum">
              <a:rPr lang="en-US" altLang="zh-CN"/>
              <a:pPr>
                <a:defRPr/>
              </a:pPr>
              <a:t>‹#›</a:t>
            </a:fld>
            <a:endParaRPr lang="en-US" altLang="zh-CN"/>
          </a:p>
        </p:txBody>
      </p:sp>
    </p:spTree>
    <p:extLst>
      <p:ext uri="{BB962C8B-B14F-4D97-AF65-F5344CB8AC3E}">
        <p14:creationId xmlns:p14="http://schemas.microsoft.com/office/powerpoint/2010/main" val="33918644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p:spPr>
      </p:sp>
      <p:sp>
        <p:nvSpPr>
          <p:cNvPr id="4099" name="备注占位符 2"/>
          <p:cNvSpPr>
            <a:spLocks noGrp="1"/>
          </p:cNvSpPr>
          <p:nvPr>
            <p:ph type="body" idx="1"/>
          </p:nvPr>
        </p:nvSpPr>
        <p:spPr>
          <a:noFill/>
        </p:spPr>
        <p:txBody>
          <a:bodyPr/>
          <a:lstStyle/>
          <a:p>
            <a:pPr eaLnBrk="1" hangingPunct="1"/>
            <a:r>
              <a:rPr lang="en-US" altLang="zh-CN" dirty="0" smtClean="0"/>
              <a:t>20 min talk (20 + 5 pages) + 5 min questions.</a:t>
            </a:r>
          </a:p>
          <a:p>
            <a:pPr eaLnBrk="1" hangingPunct="1"/>
            <a:endParaRPr lang="en-US" altLang="zh-CN" dirty="0" smtClean="0"/>
          </a:p>
          <a:p>
            <a:r>
              <a:rPr lang="en-US" altLang="zh-CN" dirty="0" smtClean="0"/>
              <a:t>Thank you! We are going to discuss Point cloud normal estimation via Low-rank subspace clustering. </a:t>
            </a:r>
          </a:p>
          <a:p>
            <a:r>
              <a:rPr lang="en-US" altLang="zh-CN" dirty="0" smtClean="0"/>
              <a:t>[It is a joint work by </a:t>
            </a:r>
            <a:r>
              <a:rPr lang="en-US" altLang="zh-CN" dirty="0" err="1" smtClean="0"/>
              <a:t>Jie</a:t>
            </a:r>
            <a:r>
              <a:rPr lang="en-US" altLang="zh-CN" dirty="0" smtClean="0"/>
              <a:t> Zhang, me, …]</a:t>
            </a:r>
          </a:p>
        </p:txBody>
      </p:sp>
      <p:sp>
        <p:nvSpPr>
          <p:cNvPr id="410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9627C8-09E3-40DB-B633-9F509740E63D}" type="slidenum">
              <a:rPr lang="en-US" altLang="zh-CN" smtClean="0"/>
              <a:pPr/>
              <a:t>1</a:t>
            </a:fld>
            <a:endParaRPr lang="en-US" altLang="zh-CN" smtClean="0"/>
          </a:p>
        </p:txBody>
      </p:sp>
    </p:spTree>
    <p:extLst>
      <p:ext uri="{BB962C8B-B14F-4D97-AF65-F5344CB8AC3E}">
        <p14:creationId xmlns:p14="http://schemas.microsoft.com/office/powerpoint/2010/main" val="47012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1FE979-7BDC-4C0F-AD99-B5A52A12E66A}" type="slidenum">
              <a:rPr lang="en-US" altLang="zh-CN" smtClean="0"/>
              <a:pPr/>
              <a:t>10</a:t>
            </a:fld>
            <a:endParaRPr lang="en-US" altLang="zh-CN"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marL="228600" indent="-228600" eaLnBrk="1" hangingPunct="1">
              <a:lnSpc>
                <a:spcPct val="80000"/>
              </a:lnSpc>
              <a:buFontTx/>
              <a:buAutoNum type="arabicPeriod"/>
            </a:pPr>
            <a:r>
              <a:rPr lang="en-US" altLang="zh-CN" dirty="0" smtClean="0"/>
              <a:t>Each data point, a column of X is expressed by a linear combination of other data,</a:t>
            </a:r>
            <a:r>
              <a:rPr lang="en-US" altLang="zh-CN" baseline="0" dirty="0" smtClean="0"/>
              <a:t> i.e. data set X can be linearly represented by themselves. each column of Z is its representation coefficients. For example, column </a:t>
            </a:r>
            <a:r>
              <a:rPr lang="en-US" altLang="zh-CN" baseline="0" dirty="0" err="1" smtClean="0"/>
              <a:t>i</a:t>
            </a:r>
            <a:r>
              <a:rPr lang="en-US" altLang="zh-CN" baseline="0" dirty="0" smtClean="0"/>
              <a:t> of Z is coefficients of data </a:t>
            </a:r>
            <a:r>
              <a:rPr lang="en-US" altLang="zh-CN" baseline="0" dirty="0" err="1" smtClean="0"/>
              <a:t>i</a:t>
            </a:r>
            <a:r>
              <a:rPr lang="en-US" altLang="zh-CN" baseline="0" dirty="0" smtClean="0"/>
              <a:t>.</a:t>
            </a:r>
          </a:p>
          <a:p>
            <a:pPr marL="228600" indent="-228600" eaLnBrk="1" hangingPunct="1">
              <a:lnSpc>
                <a:spcPct val="80000"/>
              </a:lnSpc>
              <a:buFontTx/>
              <a:buAutoNum type="arabicPeriod"/>
            </a:pPr>
            <a:endParaRPr lang="en-US" altLang="zh-CN" dirty="0" smtClean="0"/>
          </a:p>
          <a:p>
            <a:pPr marL="228600" indent="-228600" eaLnBrk="1" hangingPunct="1">
              <a:lnSpc>
                <a:spcPct val="80000"/>
              </a:lnSpc>
              <a:buFontTx/>
              <a:buAutoNum type="arabicPeriod"/>
            </a:pPr>
            <a:r>
              <a:rPr lang="en-US" altLang="zh-CN" dirty="0" smtClean="0"/>
              <a:t>However, the  representational is not unique.</a:t>
            </a:r>
          </a:p>
          <a:p>
            <a:pPr marL="228600" indent="-228600" eaLnBrk="1" hangingPunct="1">
              <a:lnSpc>
                <a:spcPct val="80000"/>
              </a:lnSpc>
              <a:buFontTx/>
              <a:buAutoNum type="arabicPeriod"/>
            </a:pPr>
            <a:r>
              <a:rPr lang="en-US" altLang="zh-CN" dirty="0" smtClean="0"/>
              <a:t>To generate a meaningful and unique Z, we need to minimize</a:t>
            </a:r>
            <a:r>
              <a:rPr lang="en-US" altLang="zh-CN" baseline="0" dirty="0" smtClean="0"/>
              <a:t> </a:t>
            </a:r>
            <a:r>
              <a:rPr lang="en-US" altLang="zh-CN" dirty="0" smtClean="0"/>
              <a:t>a proper function about Z.</a:t>
            </a:r>
          </a:p>
          <a:p>
            <a:pPr marL="228600" marR="0" indent="-228600" algn="l" defTabSz="914400" rtl="0" eaLnBrk="1" fontAlgn="base" latinLnBrk="0" hangingPunct="1">
              <a:lnSpc>
                <a:spcPct val="80000"/>
              </a:lnSpc>
              <a:spcBef>
                <a:spcPct val="30000"/>
              </a:spcBef>
              <a:spcAft>
                <a:spcPct val="0"/>
              </a:spcAft>
              <a:buClrTx/>
              <a:buSzTx/>
              <a:buFontTx/>
              <a:buAutoNum type="arabicPeriod"/>
              <a:tabLst/>
              <a:defRPr/>
            </a:pPr>
            <a:r>
              <a:rPr lang="en-US" altLang="zh-CN" dirty="0" smtClean="0"/>
              <a:t>For handling noise, the model is rewritten as this, i.e. X</a:t>
            </a:r>
            <a:r>
              <a:rPr lang="en-US" altLang="zh-CN" baseline="0" dirty="0" smtClean="0"/>
              <a:t> is not exactly represented by itself, the representation may take some errors E.</a:t>
            </a:r>
            <a:endParaRPr lang="en-US" altLang="zh-CN" dirty="0" smtClean="0"/>
          </a:p>
          <a:p>
            <a:pPr marL="228600" indent="-228600" eaLnBrk="1" hangingPunct="1">
              <a:lnSpc>
                <a:spcPct val="80000"/>
              </a:lnSpc>
              <a:buFontTx/>
              <a:buAutoNum type="arabicPeriod"/>
            </a:pPr>
            <a:endParaRPr lang="en-US" altLang="zh-CN" dirty="0" smtClean="0"/>
          </a:p>
          <a:p>
            <a:pPr marL="228600" indent="-228600" eaLnBrk="1" hangingPunct="1">
              <a:lnSpc>
                <a:spcPct val="80000"/>
              </a:lnSpc>
              <a:buFontTx/>
              <a:buAutoNum type="arabicPeriod"/>
            </a:pPr>
            <a:endParaRPr lang="en-US" altLang="zh-CN" dirty="0" smtClean="0"/>
          </a:p>
          <a:p>
            <a:pPr marL="228600" indent="-228600" eaLnBrk="1" hangingPunct="1">
              <a:lnSpc>
                <a:spcPct val="80000"/>
              </a:lnSpc>
              <a:buFontTx/>
              <a:buAutoNum type="arabicPeriod"/>
            </a:pPr>
            <a:r>
              <a:rPr lang="en-US" altLang="zh-CN" dirty="0" smtClean="0"/>
              <a:t>After getting Z, the affinity matrix S can be defined as … Then, </a:t>
            </a:r>
            <a:r>
              <a:rPr lang="en-US" altLang="zh-CN" dirty="0" err="1" smtClean="0"/>
              <a:t>Ncut</a:t>
            </a:r>
            <a:r>
              <a:rPr lang="en-US" altLang="zh-CN" dirty="0" smtClean="0"/>
              <a:t> method can be used to cluster the data set X.</a:t>
            </a:r>
          </a:p>
          <a:p>
            <a:pPr marL="228600" indent="-228600" eaLnBrk="1" hangingPunct="1">
              <a:lnSpc>
                <a:spcPct val="80000"/>
              </a:lnSpc>
              <a:buFontTx/>
              <a:buAutoNum type="arabicPeriod"/>
            </a:pPr>
            <a:endParaRPr lang="en-US" altLang="zh-CN" dirty="0" smtClean="0"/>
          </a:p>
          <a:p>
            <a:pPr marL="228600" indent="-228600" eaLnBrk="1" hangingPunct="1">
              <a:lnSpc>
                <a:spcPct val="80000"/>
              </a:lnSpc>
              <a:buFontTx/>
              <a:buAutoNum type="arabicPeriod"/>
            </a:pPr>
            <a:endParaRPr lang="en-US" altLang="zh-CN" dirty="0" smtClean="0"/>
          </a:p>
        </p:txBody>
      </p:sp>
    </p:spTree>
    <p:extLst>
      <p:ext uri="{BB962C8B-B14F-4D97-AF65-F5344CB8AC3E}">
        <p14:creationId xmlns:p14="http://schemas.microsoft.com/office/powerpoint/2010/main" val="3307294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B1CDCA8-231B-4C79-AC65-EDCD032DB792}" type="slidenum">
              <a:rPr lang="en-US" altLang="zh-CN" smtClean="0"/>
              <a:pPr/>
              <a:t>11</a:t>
            </a:fld>
            <a:endParaRPr lang="en-US" altLang="zh-CN"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lnSpc>
                <a:spcPct val="80000"/>
              </a:lnSpc>
            </a:pPr>
            <a:r>
              <a:rPr lang="en-US" altLang="zh-CN" sz="800" dirty="0" smtClean="0"/>
              <a:t>The function f in </a:t>
            </a:r>
            <a:r>
              <a:rPr lang="en-US" altLang="zh-CN" sz="800" b="1" dirty="0" smtClean="0"/>
              <a:t>Sparse subspace clustering</a:t>
            </a:r>
            <a:r>
              <a:rPr lang="en-US" altLang="zh-CN" sz="800" dirty="0" smtClean="0"/>
              <a:t> is the l1 norm of Z and L21 norm of E. One more constraint </a:t>
            </a:r>
            <a:r>
              <a:rPr lang="en-US" altLang="zh-CN" sz="800" dirty="0" err="1" smtClean="0"/>
              <a:t>diag</a:t>
            </a:r>
            <a:r>
              <a:rPr lang="en-US" altLang="zh-CN" sz="800" dirty="0" smtClean="0"/>
              <a:t>(Z)=0 is added to avoid to select the identity matrix as the solution.</a:t>
            </a:r>
          </a:p>
          <a:p>
            <a:pPr eaLnBrk="1" hangingPunct="1">
              <a:lnSpc>
                <a:spcPct val="80000"/>
              </a:lnSpc>
            </a:pPr>
            <a:r>
              <a:rPr lang="en-US" altLang="zh-CN" sz="800" dirty="0" smtClean="0"/>
              <a:t>While as illustrated by the following example, using the generated Z, the red point may just represented by one point, such as the green one, since such Z</a:t>
            </a:r>
            <a:r>
              <a:rPr lang="en-US" altLang="zh-CN" sz="800" baseline="0" dirty="0" smtClean="0"/>
              <a:t> will be more sparse than represent it with more points(</a:t>
            </a:r>
            <a:r>
              <a:rPr lang="en-US" altLang="zh-CN" sz="800" dirty="0" smtClean="0"/>
              <a:t>, which leads to incorrect segmentation.)</a:t>
            </a:r>
          </a:p>
          <a:p>
            <a:pPr eaLnBrk="1" hangingPunct="1">
              <a:lnSpc>
                <a:spcPct val="80000"/>
              </a:lnSpc>
            </a:pPr>
            <a:endParaRPr lang="en-US" altLang="zh-CN" sz="800" dirty="0" smtClean="0"/>
          </a:p>
          <a:p>
            <a:pPr eaLnBrk="1" hangingPunct="1">
              <a:lnSpc>
                <a:spcPct val="80000"/>
              </a:lnSpc>
            </a:pPr>
            <a:r>
              <a:rPr lang="en-US" altLang="zh-CN" sz="800" dirty="0" smtClean="0"/>
              <a:t>To overcome this problem. Subspace clustering based on low-rank representation is introduced. It uses kernel norm of Z. Then the red point is presented by all the points within the same class, i.e. the representation is not sparse for points within the same class anymore. But the rank of Z is two, the lowest one satisfying this condition, it is a kind of sparse in 2D.</a:t>
            </a:r>
          </a:p>
          <a:p>
            <a:pPr eaLnBrk="1" hangingPunct="1">
              <a:lnSpc>
                <a:spcPct val="80000"/>
              </a:lnSpc>
            </a:pPr>
            <a:endParaRPr lang="en-US" altLang="zh-CN" sz="800" dirty="0" smtClean="0"/>
          </a:p>
          <a:p>
            <a:pPr eaLnBrk="1" hangingPunct="1">
              <a:lnSpc>
                <a:spcPct val="80000"/>
              </a:lnSpc>
            </a:pPr>
            <a:r>
              <a:rPr lang="en-US" altLang="zh-CN" sz="800" dirty="0" smtClean="0"/>
              <a:t>------------------ Comments ----------------------</a:t>
            </a:r>
          </a:p>
          <a:p>
            <a:pPr eaLnBrk="1" hangingPunct="1">
              <a:lnSpc>
                <a:spcPct val="80000"/>
              </a:lnSpc>
            </a:pPr>
            <a:endParaRPr lang="en-US" altLang="zh-CN" sz="800" dirty="0" smtClean="0"/>
          </a:p>
          <a:p>
            <a:pPr eaLnBrk="1" hangingPunct="1">
              <a:lnSpc>
                <a:spcPct val="80000"/>
              </a:lnSpc>
            </a:pPr>
            <a:r>
              <a:rPr lang="en-US" altLang="zh-CN" sz="800" dirty="0" smtClean="0"/>
              <a:t>2. As SSC finds the sparsest representation of each data vector individually, there is therefore no global constraint on its solution.</a:t>
            </a:r>
          </a:p>
          <a:p>
            <a:pPr eaLnBrk="1" hangingPunct="1">
              <a:lnSpc>
                <a:spcPct val="80000"/>
              </a:lnSpc>
            </a:pPr>
            <a:r>
              <a:rPr lang="en-US" altLang="zh-CN" sz="800" dirty="0" smtClean="0"/>
              <a:t>3. LRSC aims to take the correlation structure of data into account, it finds a low rank representation instead of a sparse representation.</a:t>
            </a:r>
          </a:p>
          <a:p>
            <a:pPr eaLnBrk="1" hangingPunct="1">
              <a:lnSpc>
                <a:spcPct val="80000"/>
              </a:lnSpc>
            </a:pPr>
            <a:r>
              <a:rPr lang="en-US" altLang="zh-CN" sz="800" dirty="0" smtClean="0"/>
              <a:t>====================================================================================================================</a:t>
            </a:r>
          </a:p>
          <a:p>
            <a:pPr eaLnBrk="1" hangingPunct="1">
              <a:lnSpc>
                <a:spcPct val="80000"/>
              </a:lnSpc>
            </a:pPr>
            <a:r>
              <a:rPr lang="en-US" altLang="zh-CN" sz="800" dirty="0" smtClean="0"/>
              <a:t>LRSC’</a:t>
            </a:r>
            <a:r>
              <a:rPr lang="zh-CN" altLang="en-US" sz="800" dirty="0" smtClean="0"/>
              <a:t>与</a:t>
            </a:r>
            <a:r>
              <a:rPr lang="en-US" altLang="zh-CN" sz="800" dirty="0" smtClean="0"/>
              <a:t>SSC</a:t>
            </a:r>
            <a:r>
              <a:rPr lang="zh-CN" altLang="en-US" sz="800" dirty="0" smtClean="0"/>
              <a:t>的异同说明：</a:t>
            </a:r>
          </a:p>
          <a:p>
            <a:pPr eaLnBrk="1" hangingPunct="1">
              <a:lnSpc>
                <a:spcPct val="80000"/>
              </a:lnSpc>
            </a:pPr>
            <a:r>
              <a:rPr lang="en-US" altLang="zh-CN" sz="800" b="1" dirty="0" smtClean="0"/>
              <a:t>SSC </a:t>
            </a:r>
          </a:p>
          <a:p>
            <a:pPr eaLnBrk="1" hangingPunct="1">
              <a:lnSpc>
                <a:spcPct val="80000"/>
              </a:lnSpc>
            </a:pPr>
            <a:r>
              <a:rPr lang="zh-CN" altLang="en-US" sz="800" b="1" dirty="0" smtClean="0"/>
              <a:t>优点：</a:t>
            </a:r>
          </a:p>
          <a:p>
            <a:pPr eaLnBrk="1" hangingPunct="1">
              <a:lnSpc>
                <a:spcPct val="80000"/>
              </a:lnSpc>
            </a:pPr>
            <a:r>
              <a:rPr lang="en-US" altLang="zh-CN" sz="800" dirty="0" smtClean="0"/>
              <a:t>1</a:t>
            </a:r>
            <a:r>
              <a:rPr lang="zh-CN" altLang="en-US" sz="800" dirty="0" smtClean="0"/>
              <a:t>、</a:t>
            </a:r>
            <a:r>
              <a:rPr lang="en-US" altLang="zh-CN" sz="800" dirty="0" smtClean="0"/>
              <a:t>It has been shown that when the subspaces are independent , the solution to SSC  is block diagonal</a:t>
            </a:r>
            <a:r>
              <a:rPr lang="zh-CN" altLang="en-US" sz="800" dirty="0" smtClean="0"/>
              <a:t>。</a:t>
            </a:r>
          </a:p>
          <a:p>
            <a:pPr eaLnBrk="1" hangingPunct="1">
              <a:lnSpc>
                <a:spcPct val="80000"/>
              </a:lnSpc>
            </a:pPr>
            <a:r>
              <a:rPr lang="en-US" altLang="zh-CN" sz="800" dirty="0" smtClean="0"/>
              <a:t>2</a:t>
            </a:r>
            <a:r>
              <a:rPr lang="zh-CN" altLang="en-US" sz="800" dirty="0" smtClean="0"/>
              <a:t>、</a:t>
            </a:r>
            <a:r>
              <a:rPr lang="en-US" altLang="zh-CN" sz="800" dirty="0" err="1" smtClean="0"/>
              <a:t>Ehsan</a:t>
            </a:r>
            <a:r>
              <a:rPr lang="en-US" altLang="zh-CN" sz="800" dirty="0" smtClean="0"/>
              <a:t> </a:t>
            </a:r>
            <a:r>
              <a:rPr lang="en-US" altLang="zh-CN" sz="800" dirty="0" err="1" smtClean="0"/>
              <a:t>Elhamifar</a:t>
            </a:r>
            <a:r>
              <a:rPr lang="en-US" altLang="zh-CN" sz="800" dirty="0" smtClean="0"/>
              <a:t> show that under certain conditions relating the principal angles between the subspaces and the distribution of the data points across all the subspaces, the sparse coefficients Is also block diagonal.</a:t>
            </a:r>
          </a:p>
          <a:p>
            <a:pPr eaLnBrk="1" hangingPunct="1">
              <a:lnSpc>
                <a:spcPct val="80000"/>
              </a:lnSpc>
            </a:pPr>
            <a:r>
              <a:rPr lang="zh-CN" altLang="en-US" sz="800" dirty="0" smtClean="0"/>
              <a:t>（</a:t>
            </a:r>
            <a:r>
              <a:rPr lang="en-US" altLang="en-US" sz="800" dirty="0" err="1" smtClean="0"/>
              <a:t>Ehsan</a:t>
            </a:r>
            <a:r>
              <a:rPr lang="en-US" altLang="en-US" sz="800" dirty="0" smtClean="0"/>
              <a:t> </a:t>
            </a:r>
            <a:r>
              <a:rPr lang="en-US" altLang="en-US" sz="800" dirty="0" err="1" smtClean="0"/>
              <a:t>Elhamifar</a:t>
            </a:r>
            <a:r>
              <a:rPr lang="en-US" altLang="en-US" sz="800" dirty="0" smtClean="0"/>
              <a:t> </a:t>
            </a:r>
            <a:r>
              <a:rPr lang="en-US" altLang="en-US" sz="800" dirty="0" err="1" smtClean="0"/>
              <a:t>Ren´e</a:t>
            </a:r>
            <a:r>
              <a:rPr lang="en-US" altLang="en-US" sz="800" dirty="0" smtClean="0"/>
              <a:t> </a:t>
            </a:r>
            <a:r>
              <a:rPr lang="en-US" altLang="zh-CN" sz="800" dirty="0" smtClean="0"/>
              <a:t>Vidal</a:t>
            </a:r>
            <a:r>
              <a:rPr lang="zh-CN" altLang="en-US" sz="800" dirty="0" smtClean="0"/>
              <a:t>，</a:t>
            </a:r>
            <a:r>
              <a:rPr lang="en-US" altLang="zh-CN" sz="800" dirty="0" smtClean="0"/>
              <a:t>Clustering disjoint subspaces via sparse representation </a:t>
            </a:r>
            <a:r>
              <a:rPr lang="zh-CN" altLang="en-US" sz="800" dirty="0" smtClean="0"/>
              <a:t>，</a:t>
            </a:r>
            <a:r>
              <a:rPr lang="en-US" altLang="zh-CN" sz="800" dirty="0" smtClean="0"/>
              <a:t>ICASSP</a:t>
            </a:r>
            <a:r>
              <a:rPr lang="zh-CN" altLang="en-US" sz="800" dirty="0" smtClean="0"/>
              <a:t>， </a:t>
            </a:r>
            <a:r>
              <a:rPr lang="en-US" altLang="zh-CN" sz="800" dirty="0" smtClean="0"/>
              <a:t>2010 1926-1929 </a:t>
            </a:r>
            <a:r>
              <a:rPr lang="zh-CN" altLang="en-US" sz="800" dirty="0" smtClean="0"/>
              <a:t>）</a:t>
            </a:r>
          </a:p>
          <a:p>
            <a:pPr eaLnBrk="1" hangingPunct="1">
              <a:lnSpc>
                <a:spcPct val="80000"/>
              </a:lnSpc>
            </a:pPr>
            <a:r>
              <a:rPr lang="zh-CN" altLang="en-US" sz="800" dirty="0" smtClean="0"/>
              <a:t>缺点：</a:t>
            </a:r>
          </a:p>
          <a:p>
            <a:pPr eaLnBrk="1" hangingPunct="1">
              <a:lnSpc>
                <a:spcPct val="80000"/>
              </a:lnSpc>
            </a:pPr>
            <a:r>
              <a:rPr lang="en-US" altLang="zh-CN" sz="800" dirty="0" smtClean="0"/>
              <a:t>3. But this solution does not guarantee to obtain a correct segmentation, since it may be ”too sparse”, which divides the within-cluster data into different groups.</a:t>
            </a:r>
            <a:r>
              <a:rPr lang="zh-CN" altLang="en-US" sz="800" dirty="0" smtClean="0"/>
              <a:t>（</a:t>
            </a:r>
            <a:r>
              <a:rPr lang="en-US" altLang="en-US" sz="800" dirty="0" err="1" smtClean="0"/>
              <a:t>Nasihatkon</a:t>
            </a:r>
            <a:r>
              <a:rPr lang="en-US" altLang="zh-CN" sz="800" dirty="0" smtClean="0"/>
              <a:t> gives failure examples in dimensions higher than three.&lt;</a:t>
            </a:r>
            <a:r>
              <a:rPr lang="en-US" altLang="en-US" sz="800" dirty="0" smtClean="0"/>
              <a:t>B. </a:t>
            </a:r>
            <a:r>
              <a:rPr lang="en-US" altLang="en-US" sz="800" dirty="0" err="1" smtClean="0"/>
              <a:t>Nasihatkon</a:t>
            </a:r>
            <a:r>
              <a:rPr lang="en-US" altLang="en-US" sz="800" dirty="0" smtClean="0"/>
              <a:t>, R. Hartley, Graph connectivity in sparse subspace clustering,</a:t>
            </a:r>
            <a:r>
              <a:rPr lang="en-US" altLang="zh-CN" sz="800" dirty="0" smtClean="0"/>
              <a:t> </a:t>
            </a:r>
            <a:r>
              <a:rPr lang="en-US" altLang="en-US" sz="800" dirty="0" smtClean="0"/>
              <a:t>in: CVPR, 2011, pp. 2137–2144.</a:t>
            </a:r>
            <a:r>
              <a:rPr lang="en-US" altLang="zh-CN" sz="800" dirty="0" smtClean="0"/>
              <a:t>&gt;</a:t>
            </a:r>
            <a:r>
              <a:rPr lang="zh-CN" altLang="en-US" sz="800" dirty="0" smtClean="0"/>
              <a:t>）</a:t>
            </a:r>
          </a:p>
          <a:p>
            <a:pPr eaLnBrk="1" hangingPunct="1">
              <a:lnSpc>
                <a:spcPct val="80000"/>
              </a:lnSpc>
            </a:pPr>
            <a:r>
              <a:rPr lang="zh-CN" altLang="en-US" sz="800" dirty="0" smtClean="0"/>
              <a:t>对这一点的解释</a:t>
            </a:r>
          </a:p>
          <a:p>
            <a:pPr eaLnBrk="1" hangingPunct="1">
              <a:lnSpc>
                <a:spcPct val="80000"/>
              </a:lnSpc>
            </a:pPr>
            <a:r>
              <a:rPr lang="en-US" altLang="zh-CN" sz="800" dirty="0" smtClean="0"/>
              <a:t>If there is a group of data points among which the pairwise correlations are very high, then sparse</a:t>
            </a:r>
          </a:p>
          <a:p>
            <a:pPr eaLnBrk="1" hangingPunct="1">
              <a:lnSpc>
                <a:spcPct val="80000"/>
              </a:lnSpc>
            </a:pPr>
            <a:r>
              <a:rPr lang="en-US" altLang="zh-CN" sz="800" dirty="0" smtClean="0"/>
              <a:t>representation tends to select only one, at random. Thus, SSC is not able to capture</a:t>
            </a:r>
          </a:p>
          <a:p>
            <a:pPr eaLnBrk="1" hangingPunct="1">
              <a:lnSpc>
                <a:spcPct val="80000"/>
              </a:lnSpc>
            </a:pPr>
            <a:r>
              <a:rPr lang="en-US" altLang="zh-CN" sz="800" dirty="0" smtClean="0"/>
              <a:t>the correlation structure of data from the same subspace.</a:t>
            </a:r>
          </a:p>
          <a:p>
            <a:pPr eaLnBrk="1" hangingPunct="1">
              <a:lnSpc>
                <a:spcPct val="80000"/>
              </a:lnSpc>
            </a:pPr>
            <a:r>
              <a:rPr lang="zh-CN" altLang="en-US" sz="800" dirty="0" smtClean="0"/>
              <a:t>换一种说法：</a:t>
            </a:r>
          </a:p>
          <a:p>
            <a:pPr eaLnBrk="1" hangingPunct="1">
              <a:lnSpc>
                <a:spcPct val="80000"/>
              </a:lnSpc>
            </a:pPr>
            <a:r>
              <a:rPr lang="zh-CN" altLang="en-US" sz="800" dirty="0" smtClean="0"/>
              <a:t>（</a:t>
            </a:r>
            <a:r>
              <a:rPr lang="en-US" altLang="zh-CN" sz="800" dirty="0" smtClean="0"/>
              <a:t>As SR finds the sparsest representation of each data vector individually, there is therefore no global constraint on its solution.</a:t>
            </a:r>
            <a:r>
              <a:rPr lang="zh-CN" altLang="en-US" sz="800" dirty="0" smtClean="0"/>
              <a:t>）</a:t>
            </a:r>
          </a:p>
          <a:p>
            <a:pPr eaLnBrk="1" hangingPunct="1">
              <a:lnSpc>
                <a:spcPct val="80000"/>
              </a:lnSpc>
            </a:pPr>
            <a:r>
              <a:rPr lang="en-US" altLang="zh-CN" sz="800" dirty="0" smtClean="0"/>
              <a:t>4. </a:t>
            </a:r>
            <a:r>
              <a:rPr lang="en-US" altLang="zh-CN" dirty="0" smtClean="0"/>
              <a:t>The </a:t>
            </a:r>
            <a:r>
              <a:rPr lang="en-US" altLang="zh-CN" dirty="0" err="1" smtClean="0"/>
              <a:t>sparsity</a:t>
            </a:r>
            <a:r>
              <a:rPr lang="en-US" altLang="zh-CN" dirty="0" smtClean="0"/>
              <a:t>  also brings about the loss in the locality of the features to be encoded. Similar features may be encoded as totally different sparse codes. Thus, these</a:t>
            </a:r>
          </a:p>
          <a:p>
            <a:pPr eaLnBrk="1" hangingPunct="1">
              <a:lnSpc>
                <a:spcPct val="80000"/>
              </a:lnSpc>
            </a:pPr>
            <a:r>
              <a:rPr lang="en-US" altLang="zh-CN" dirty="0" smtClean="0"/>
              <a:t>codebooks result in the instability of the sparse coding. Such instability may harm the robustness of the sparse coding based computer vision applications.</a:t>
            </a:r>
            <a:endParaRPr lang="en-US" altLang="zh-CN" sz="800" dirty="0" smtClean="0"/>
          </a:p>
          <a:p>
            <a:pPr eaLnBrk="1" hangingPunct="1">
              <a:lnSpc>
                <a:spcPct val="80000"/>
              </a:lnSpc>
            </a:pPr>
            <a:r>
              <a:rPr lang="en-US" altLang="zh-CN" sz="800" b="1" dirty="0" smtClean="0"/>
              <a:t>LRSC:</a:t>
            </a:r>
          </a:p>
          <a:p>
            <a:pPr eaLnBrk="1" hangingPunct="1">
              <a:lnSpc>
                <a:spcPct val="80000"/>
              </a:lnSpc>
            </a:pPr>
            <a:r>
              <a:rPr lang="zh-CN" altLang="en-US" sz="800" b="1" dirty="0" smtClean="0"/>
              <a:t>优点：</a:t>
            </a:r>
          </a:p>
          <a:p>
            <a:pPr eaLnBrk="1" hangingPunct="1">
              <a:lnSpc>
                <a:spcPct val="80000"/>
              </a:lnSpc>
            </a:pPr>
            <a:r>
              <a:rPr lang="en-US" altLang="zh-CN" sz="800" dirty="0" smtClean="0"/>
              <a:t>5. LRSC aims to take the correlation structure of data into account, it finds a low rank</a:t>
            </a:r>
          </a:p>
          <a:p>
            <a:pPr eaLnBrk="1" hangingPunct="1">
              <a:lnSpc>
                <a:spcPct val="80000"/>
              </a:lnSpc>
            </a:pPr>
            <a:r>
              <a:rPr lang="en-US" altLang="zh-CN" sz="800" dirty="0" smtClean="0"/>
              <a:t>representation instead of a sparse representation.</a:t>
            </a:r>
          </a:p>
          <a:p>
            <a:pPr eaLnBrk="1" hangingPunct="1">
              <a:lnSpc>
                <a:spcPct val="80000"/>
              </a:lnSpc>
            </a:pPr>
            <a:r>
              <a:rPr lang="en-US" altLang="zh-CN" sz="800" dirty="0" smtClean="0"/>
              <a:t>6. It can be shown that when the subspaces are independent, the solution to problem LRSC is</a:t>
            </a:r>
          </a:p>
          <a:p>
            <a:pPr eaLnBrk="1" hangingPunct="1">
              <a:lnSpc>
                <a:spcPct val="80000"/>
              </a:lnSpc>
            </a:pPr>
            <a:r>
              <a:rPr lang="en-US" altLang="zh-CN" sz="800" dirty="0" smtClean="0"/>
              <a:t>unique and block diagonal.</a:t>
            </a:r>
          </a:p>
          <a:p>
            <a:pPr eaLnBrk="1" hangingPunct="1">
              <a:lnSpc>
                <a:spcPct val="80000"/>
              </a:lnSpc>
            </a:pPr>
            <a:r>
              <a:rPr lang="en-US" altLang="zh-CN" sz="800" dirty="0" smtClean="0"/>
              <a:t>7. Given a set of data samples approximately drawn from a union of multiple</a:t>
            </a:r>
          </a:p>
          <a:p>
            <a:pPr eaLnBrk="1" hangingPunct="1">
              <a:lnSpc>
                <a:spcPct val="80000"/>
              </a:lnSpc>
            </a:pPr>
            <a:r>
              <a:rPr lang="en-US" altLang="zh-CN" sz="800" dirty="0" smtClean="0"/>
              <a:t>subspaces, LRSC can segment the samples into their respective</a:t>
            </a:r>
          </a:p>
          <a:p>
            <a:pPr eaLnBrk="1" hangingPunct="1">
              <a:lnSpc>
                <a:spcPct val="80000"/>
              </a:lnSpc>
            </a:pPr>
            <a:r>
              <a:rPr lang="en-US" altLang="zh-CN" sz="800" dirty="0" smtClean="0"/>
              <a:t>subspaces and correct the possible noise as well. (Robust).</a:t>
            </a:r>
          </a:p>
          <a:p>
            <a:pPr eaLnBrk="1" hangingPunct="1">
              <a:lnSpc>
                <a:spcPct val="80000"/>
              </a:lnSpc>
            </a:pPr>
            <a:r>
              <a:rPr lang="zh-CN" altLang="en-US" sz="800" dirty="0" smtClean="0"/>
              <a:t>缺点：</a:t>
            </a:r>
          </a:p>
          <a:p>
            <a:pPr eaLnBrk="1" hangingPunct="1">
              <a:lnSpc>
                <a:spcPct val="80000"/>
              </a:lnSpc>
            </a:pPr>
            <a:r>
              <a:rPr lang="en-US" altLang="zh-CN" sz="800" dirty="0" smtClean="0"/>
              <a:t>8. When the subspaces are not independent, this method may fail.</a:t>
            </a:r>
            <a:endParaRPr lang="en-US" altLang="zh-CN" sz="800" b="1" dirty="0" smtClean="0"/>
          </a:p>
          <a:p>
            <a:pPr eaLnBrk="1" hangingPunct="1">
              <a:lnSpc>
                <a:spcPct val="80000"/>
              </a:lnSpc>
            </a:pPr>
            <a:endParaRPr lang="en-US" altLang="zh-CN" sz="800" dirty="0" smtClean="0"/>
          </a:p>
        </p:txBody>
      </p:sp>
    </p:spTree>
    <p:extLst>
      <p:ext uri="{BB962C8B-B14F-4D97-AF65-F5344CB8AC3E}">
        <p14:creationId xmlns:p14="http://schemas.microsoft.com/office/powerpoint/2010/main" val="4240520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72E105-E327-45E3-8466-65E0E8220627}" type="slidenum">
              <a:rPr lang="en-US" altLang="zh-CN" smtClean="0"/>
              <a:pPr/>
              <a:t>12</a:t>
            </a:fld>
            <a:endParaRPr lang="en-US" altLang="zh-CN" smtClean="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marL="228600" indent="-228600" eaLnBrk="1" hangingPunct="1"/>
            <a:r>
              <a:rPr lang="en-US" altLang="zh-CN" dirty="0" smtClean="0"/>
              <a:t>However, When the subspaces are not independent, LRSC may fail.</a:t>
            </a:r>
          </a:p>
          <a:p>
            <a:pPr marL="228600" indent="-228600" eaLnBrk="1" hangingPunct="1"/>
            <a:r>
              <a:rPr lang="en-US" altLang="zh-CN" dirty="0" smtClean="0"/>
              <a:t>The top row is</a:t>
            </a:r>
            <a:r>
              <a:rPr lang="en-US" altLang="zh-CN" baseline="0" dirty="0" smtClean="0"/>
              <a:t> input &amp; the bottom row is output of three tests.</a:t>
            </a:r>
          </a:p>
          <a:p>
            <a:pPr marL="228600" indent="-228600" eaLnBrk="1" hangingPunct="1"/>
            <a:endParaRPr lang="en-US" altLang="zh-CN" dirty="0" smtClean="0"/>
          </a:p>
          <a:p>
            <a:pPr marL="228600" indent="-228600" eaLnBrk="1" hangingPunct="1"/>
            <a:r>
              <a:rPr lang="en-US" altLang="zh-CN" dirty="0" smtClean="0"/>
              <a:t>In the 1</a:t>
            </a:r>
            <a:r>
              <a:rPr lang="en-US" altLang="zh-CN" baseline="30000" dirty="0" smtClean="0"/>
              <a:t>st</a:t>
            </a:r>
            <a:r>
              <a:rPr lang="en-US" altLang="zh-CN" dirty="0" smtClean="0"/>
              <a:t> column, the two subspace is independent, i.e. the sum of their dimension is less than or equal the dimension</a:t>
            </a:r>
            <a:r>
              <a:rPr lang="en-US" altLang="zh-CN" baseline="0" dirty="0" smtClean="0"/>
              <a:t> of their union. In this example, they are both two.</a:t>
            </a:r>
          </a:p>
          <a:p>
            <a:pPr marL="228600" indent="-228600" eaLnBrk="1" hangingPunct="1"/>
            <a:r>
              <a:rPr lang="en-US" altLang="zh-CN" baseline="0" dirty="0" smtClean="0"/>
              <a:t>In the 2</a:t>
            </a:r>
            <a:r>
              <a:rPr lang="en-US" altLang="zh-CN" baseline="30000" dirty="0" smtClean="0"/>
              <a:t>nd</a:t>
            </a:r>
            <a:r>
              <a:rPr lang="en-US" altLang="zh-CN" baseline="0" dirty="0" smtClean="0"/>
              <a:t> column, the sum is 4 and the dimension of their union is 2, i.e. the 4 subspaces are dependent, so the LRSC failed. The 3th column is an other failure case.</a:t>
            </a:r>
          </a:p>
          <a:p>
            <a:pPr marL="0" indent="0" eaLnBrk="1" hangingPunct="1">
              <a:buFontTx/>
              <a:buNone/>
            </a:pPr>
            <a:endParaRPr lang="zh-CN" altLang="en-US" dirty="0" smtClean="0"/>
          </a:p>
          <a:p>
            <a:pPr marL="228600" indent="-228600" eaLnBrk="1" hangingPunct="1"/>
            <a:endParaRPr lang="en-US" altLang="zh-CN" dirty="0" smtClean="0"/>
          </a:p>
        </p:txBody>
      </p:sp>
    </p:spTree>
    <p:extLst>
      <p:ext uri="{BB962C8B-B14F-4D97-AF65-F5344CB8AC3E}">
        <p14:creationId xmlns:p14="http://schemas.microsoft.com/office/powerpoint/2010/main" val="2653594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5DDF25-3185-444D-B53E-96641EFDA9E2}" type="slidenum">
              <a:rPr lang="en-US" altLang="zh-CN" smtClean="0"/>
              <a:pPr/>
              <a:t>13</a:t>
            </a:fld>
            <a:endParaRPr lang="en-US" altLang="zh-CN"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marL="228600" indent="-228600" eaLnBrk="1" hangingPunct="1">
              <a:buFontTx/>
              <a:buAutoNum type="arabicPeriod"/>
            </a:pPr>
            <a:r>
              <a:rPr lang="en-US" altLang="zh-CN" dirty="0" smtClean="0"/>
              <a:t>We design a new low-rank subspace clustering framework with prior knowledge (LRSCPK), for more general subspace clustering.  </a:t>
            </a:r>
            <a:r>
              <a:rPr lang="en-US" altLang="zh-CN" dirty="0" err="1" smtClean="0"/>
              <a:t>P_omega</a:t>
            </a:r>
            <a:r>
              <a:rPr lang="en-US" altLang="zh-CN" baseline="0" dirty="0" smtClean="0"/>
              <a:t> is a selection operator, it select some elements from Z. if Omega(</a:t>
            </a:r>
            <a:r>
              <a:rPr lang="en-US" altLang="zh-CN" baseline="0" dirty="0" err="1" smtClean="0"/>
              <a:t>I,j</a:t>
            </a:r>
            <a:r>
              <a:rPr lang="en-US" altLang="zh-CN" baseline="0" dirty="0" smtClean="0"/>
              <a:t>) equals to 1, Z(</a:t>
            </a:r>
            <a:r>
              <a:rPr lang="en-US" altLang="zh-CN" baseline="0" dirty="0" err="1" smtClean="0"/>
              <a:t>I,j</a:t>
            </a:r>
            <a:r>
              <a:rPr lang="en-US" altLang="zh-CN" baseline="0" dirty="0" smtClean="0"/>
              <a:t>) is selected.</a:t>
            </a:r>
          </a:p>
          <a:p>
            <a:pPr marL="228600" indent="-228600" eaLnBrk="1" hangingPunct="1">
              <a:buFontTx/>
              <a:buAutoNum type="arabicPeriod"/>
            </a:pPr>
            <a:endParaRPr lang="en-US" altLang="zh-CN" dirty="0" smtClean="0"/>
          </a:p>
          <a:p>
            <a:pPr marL="228600" indent="-228600" eaLnBrk="1" hangingPunct="1">
              <a:buFontTx/>
              <a:buAutoNum type="arabicPeriod"/>
            </a:pPr>
            <a:r>
              <a:rPr lang="en-US" altLang="zh-CN" dirty="0" smtClean="0"/>
              <a:t>The reason  why LRSC failed to segment this data is </a:t>
            </a:r>
            <a:r>
              <a:rPr lang="en-US" altLang="zh-CN" baseline="0" dirty="0" smtClean="0"/>
              <a:t>it generates a Z like this, [a point is represented by both points within the same class and points within different class. i.e. the representation between different class is too dense. ]</a:t>
            </a:r>
          </a:p>
          <a:p>
            <a:pPr marL="228600" marR="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zh-CN" sz="1200" dirty="0" smtClean="0"/>
              <a:t>Actually, an affinity matrix which is dense within same class and sparse between different classes is preferred!</a:t>
            </a:r>
          </a:p>
          <a:p>
            <a:pPr marL="228600" indent="-228600" eaLnBrk="1" hangingPunct="1">
              <a:buFontTx/>
              <a:buAutoNum type="arabicPeriod"/>
            </a:pPr>
            <a:r>
              <a:rPr lang="en-US" altLang="zh-CN" baseline="0" dirty="0" smtClean="0"/>
              <a:t>Like this. Which leads to correct segmentation.</a:t>
            </a:r>
          </a:p>
          <a:p>
            <a:pPr marL="228600" indent="-228600" eaLnBrk="1" hangingPunct="1">
              <a:buFontTx/>
              <a:buAutoNum type="arabicPeriod"/>
            </a:pPr>
            <a:endParaRPr lang="en-US" altLang="zh-CN" baseline="0" dirty="0" smtClean="0"/>
          </a:p>
          <a:p>
            <a:pPr marL="228600" indent="-228600" eaLnBrk="1" hangingPunct="1">
              <a:buFontTx/>
              <a:buAutoNum type="arabicPeriod"/>
            </a:pPr>
            <a:r>
              <a:rPr lang="en-US" altLang="zh-CN" dirty="0" smtClean="0"/>
              <a:t>If we know</a:t>
            </a:r>
            <a:r>
              <a:rPr lang="en-US" altLang="zh-CN" baseline="0" dirty="0" smtClean="0"/>
              <a:t> which pair of points belong to different subspaces, we can set constraints for them. Note that only part of such info is enough, even these info contain noise.</a:t>
            </a:r>
          </a:p>
          <a:p>
            <a:pPr marL="228600" indent="-228600" eaLnBrk="1" hangingPunct="1">
              <a:buFontTx/>
              <a:buAutoNum type="arabicPeriod"/>
            </a:pPr>
            <a:r>
              <a:rPr lang="en-US" altLang="zh-CN" baseline="0" dirty="0" smtClean="0"/>
              <a:t>These black points mean that we know these elements corresponding to points from different subspaces, part of all such info, &amp; we select them from Z &amp; wish them approximate 0. </a:t>
            </a:r>
          </a:p>
          <a:p>
            <a:pPr marL="228600" indent="-228600" eaLnBrk="1" hangingPunct="1">
              <a:buFontTx/>
              <a:buAutoNum type="arabicPeriod"/>
            </a:pPr>
            <a:endParaRPr lang="en-US" altLang="zh-CN" baseline="0" dirty="0" smtClean="0"/>
          </a:p>
          <a:p>
            <a:pPr marL="228600" indent="-228600" eaLnBrk="1" hangingPunct="1">
              <a:buFontTx/>
              <a:buAutoNum type="arabicPeriod"/>
            </a:pPr>
            <a:r>
              <a:rPr lang="en-US" altLang="zh-CN" baseline="0" dirty="0" smtClean="0"/>
              <a:t>These black points means the prior knowledge. With them a better representation Z &amp; affinity matrix S can be generated.</a:t>
            </a:r>
            <a:endParaRPr lang="zh-CN" altLang="en-US" dirty="0" smtClean="0"/>
          </a:p>
        </p:txBody>
      </p:sp>
    </p:spTree>
    <p:extLst>
      <p:ext uri="{BB962C8B-B14F-4D97-AF65-F5344CB8AC3E}">
        <p14:creationId xmlns:p14="http://schemas.microsoft.com/office/powerpoint/2010/main" val="3839223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1259575-5D04-4543-8454-1D24D436C053}" type="slidenum">
              <a:rPr lang="en-US" altLang="zh-CN" smtClean="0"/>
              <a:pPr/>
              <a:t>14</a:t>
            </a:fld>
            <a:endParaRPr lang="en-US" altLang="zh-CN"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marL="228600" indent="-228600" eaLnBrk="1" hangingPunct="1">
              <a:buFontTx/>
              <a:buAutoNum type="arabicPeriod"/>
            </a:pPr>
            <a:r>
              <a:rPr lang="en-US" altLang="zh-CN" dirty="0" smtClean="0"/>
              <a:t>A toy example is provided to verify the effectiveness and robustness of LRSCPK.</a:t>
            </a:r>
          </a:p>
          <a:p>
            <a:pPr marL="228600" indent="-228600" eaLnBrk="1" hangingPunct="1">
              <a:buFontTx/>
              <a:buAutoNum type="arabicPeriod"/>
            </a:pPr>
            <a:r>
              <a:rPr lang="en-US" altLang="zh-CN" dirty="0" smtClean="0"/>
              <a:t>As illustrated by (a), (b) and (c), LRSC fails to segment two dependent subspaces, while LRSCPK generates faithful segmentation using partial prior knowledge even with considerable levels of errors.</a:t>
            </a:r>
          </a:p>
          <a:p>
            <a:pPr marL="228600" indent="-228600" eaLnBrk="1" hangingPunct="1">
              <a:buFontTx/>
              <a:buAutoNum type="arabicPeriod"/>
            </a:pPr>
            <a:r>
              <a:rPr lang="en-US" altLang="zh-CN" dirty="0" smtClean="0"/>
              <a:t>These black</a:t>
            </a:r>
            <a:r>
              <a:rPr lang="en-US" altLang="zh-CN" baseline="0" dirty="0" smtClean="0"/>
              <a:t> points means that we know the corresponding points I and j are belong to the same or different planes, and </a:t>
            </a:r>
            <a:r>
              <a:rPr lang="en-US" altLang="zh-CN" sz="1200" dirty="0" smtClean="0"/>
              <a:t>20%, 30% &amp; 40% of them are intentionally </a:t>
            </a:r>
            <a:r>
              <a:rPr lang="en-US" altLang="zh-CN" sz="1200" baseline="0" dirty="0" smtClean="0"/>
              <a:t>set wrong, i.e. they should be 0 we use 1 or they should be 1 we use 0.</a:t>
            </a:r>
          </a:p>
          <a:p>
            <a:pPr marL="228600" indent="-228600" eaLnBrk="1" hangingPunct="1">
              <a:buFontTx/>
              <a:buAutoNum type="arabicPeriod"/>
            </a:pPr>
            <a:endParaRPr lang="en-US" altLang="zh-CN" sz="1200" kern="1200" baseline="0" dirty="0" smtClean="0">
              <a:solidFill>
                <a:schemeClr val="tx1"/>
              </a:solidFill>
              <a:effectLst/>
              <a:latin typeface="Arial" panose="020B0604020202020204" pitchFamily="34" charset="0"/>
              <a:ea typeface="宋体" panose="02010600030101010101" pitchFamily="2" charset="-122"/>
              <a:cs typeface="+mn-cs"/>
            </a:endParaRPr>
          </a:p>
          <a:p>
            <a:pPr marL="0" indent="0" eaLnBrk="1" hangingPunct="1">
              <a:buFontTx/>
              <a:buNone/>
            </a:pP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r>
              <a:rPr lang="en-US" altLang="zh-CN" dirty="0" smtClean="0"/>
              <a:t>----------------------------</a:t>
            </a:r>
          </a:p>
          <a:p>
            <a:pPr marL="228600" indent="-228600" eaLnBrk="1" hangingPunct="1">
              <a:buFontTx/>
              <a:buAutoNum type="arabicPeriod"/>
            </a:pPr>
            <a:r>
              <a:rPr lang="en-US" altLang="zh-CN" dirty="0" smtClean="0"/>
              <a:t>Moreover, when the prior knowledge is seriously corrupted by errors, LRSCPK still provides a more qualified segmentation than LRSC, as shown in (d).</a:t>
            </a:r>
          </a:p>
        </p:txBody>
      </p:sp>
    </p:spTree>
    <p:extLst>
      <p:ext uri="{BB962C8B-B14F-4D97-AF65-F5344CB8AC3E}">
        <p14:creationId xmlns:p14="http://schemas.microsoft.com/office/powerpoint/2010/main" val="2506893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p:spPr>
      </p:sp>
      <p:sp>
        <p:nvSpPr>
          <p:cNvPr id="4099" name="备注占位符 2"/>
          <p:cNvSpPr>
            <a:spLocks noGrp="1"/>
          </p:cNvSpPr>
          <p:nvPr>
            <p:ph type="body" idx="1"/>
          </p:nvPr>
        </p:nvSpPr>
        <p:spPr>
          <a:noFill/>
        </p:spPr>
        <p:txBody>
          <a:bodyPr/>
          <a:lstStyle/>
          <a:p>
            <a:r>
              <a:rPr lang="en-US" altLang="zh-CN" dirty="0" smtClean="0"/>
              <a:t>In the following, I will show you how to use this framework to estimate </a:t>
            </a:r>
            <a:r>
              <a:rPr lang="en-US" altLang="zh-CN" dirty="0" err="1" smtClean="0"/>
              <a:t>normals</a:t>
            </a:r>
            <a:r>
              <a:rPr lang="en-US" altLang="zh-CN" dirty="0" smtClean="0"/>
              <a:t>,</a:t>
            </a:r>
            <a:r>
              <a:rPr lang="en-US" altLang="zh-CN" baseline="0" dirty="0" smtClean="0"/>
              <a:t> especially how to estimate the prior knowledge.</a:t>
            </a:r>
            <a:endParaRPr lang="zh-CN" altLang="en-US" dirty="0" smtClean="0"/>
          </a:p>
        </p:txBody>
      </p:sp>
      <p:sp>
        <p:nvSpPr>
          <p:cNvPr id="410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C6A520-4686-43DD-9AEB-2870EA789254}" type="slidenum">
              <a:rPr lang="en-US" altLang="zh-CN" smtClean="0"/>
              <a:pPr/>
              <a:t>15</a:t>
            </a:fld>
            <a:endParaRPr lang="en-US" altLang="zh-CN" smtClean="0"/>
          </a:p>
        </p:txBody>
      </p:sp>
    </p:spTree>
    <p:extLst>
      <p:ext uri="{BB962C8B-B14F-4D97-AF65-F5344CB8AC3E}">
        <p14:creationId xmlns:p14="http://schemas.microsoft.com/office/powerpoint/2010/main" val="3110930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ln/>
        </p:spPr>
      </p:sp>
      <p:sp>
        <p:nvSpPr>
          <p:cNvPr id="6147" name="备注占位符 2"/>
          <p:cNvSpPr>
            <a:spLocks noGrp="1"/>
          </p:cNvSpPr>
          <p:nvPr>
            <p:ph type="body" idx="1"/>
          </p:nvPr>
        </p:nvSpPr>
        <p:spPr>
          <a:noFill/>
        </p:spPr>
        <p:txBody>
          <a:bodyPr/>
          <a:lstStyle/>
          <a:p>
            <a:r>
              <a:rPr lang="en-US" altLang="zh-CN" dirty="0" smtClean="0"/>
              <a:t>With a noisy point cloud as input, candidate feature points, these blue points, are estimated first;</a:t>
            </a:r>
          </a:p>
          <a:p>
            <a:r>
              <a:rPr lang="en-US" altLang="zh-CN" dirty="0" smtClean="0"/>
              <a:t>Then LRSCPK is applied to segment the neighborhoods of any candidate feature point into potential sub-neighborhoods;</a:t>
            </a:r>
          </a:p>
          <a:p>
            <a:r>
              <a:rPr lang="en-US" altLang="zh-CN" dirty="0" smtClean="0"/>
              <a:t>At last,  a consistent sub-neighborhood is identified and utilized to conduct normal estimation.</a:t>
            </a:r>
            <a:endParaRPr lang="zh-CN" altLang="en-US" dirty="0" smtClean="0"/>
          </a:p>
        </p:txBody>
      </p:sp>
      <p:sp>
        <p:nvSpPr>
          <p:cNvPr id="614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1A72AAF-A231-4E53-BD36-EE6815AECB7E}" type="slidenum">
              <a:rPr lang="en-US" altLang="zh-CN" smtClean="0"/>
              <a:pPr/>
              <a:t>16</a:t>
            </a:fld>
            <a:endParaRPr lang="en-US" altLang="zh-CN" smtClean="0"/>
          </a:p>
        </p:txBody>
      </p:sp>
    </p:spTree>
    <p:extLst>
      <p:ext uri="{BB962C8B-B14F-4D97-AF65-F5344CB8AC3E}">
        <p14:creationId xmlns:p14="http://schemas.microsoft.com/office/powerpoint/2010/main" val="3641931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B7173DB-89FA-4CA4-BD28-5D98E8F366CC}" type="slidenum">
              <a:rPr lang="en-US" altLang="zh-CN" smtClean="0"/>
              <a:pPr/>
              <a:t>17</a:t>
            </a:fld>
            <a:endParaRPr lang="en-US" altLang="zh-CN" smtClean="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marL="228600" indent="-228600" eaLnBrk="1" hangingPunct="1">
              <a:buFontTx/>
              <a:buAutoNum type="arabicPeriod"/>
            </a:pPr>
            <a:r>
              <a:rPr lang="en-US" altLang="zh-CN" smtClean="0"/>
              <a:t>Many methods can be applied here to select candidate feature points.</a:t>
            </a:r>
          </a:p>
          <a:p>
            <a:pPr marL="228600" indent="-228600" eaLnBrk="1" hangingPunct="1">
              <a:buFontTx/>
              <a:buAutoNum type="arabicPeriod"/>
            </a:pPr>
            <a:r>
              <a:rPr lang="en-US" altLang="zh-CN" smtClean="0"/>
              <a:t>We use the most common one: covariance analysis of the neighborhood of a point.</a:t>
            </a:r>
          </a:p>
          <a:p>
            <a:pPr marL="228600" indent="-228600" eaLnBrk="1" hangingPunct="1">
              <a:buFontTx/>
              <a:buAutoNum type="arabicPeriod"/>
            </a:pPr>
            <a:endParaRPr lang="en-US" altLang="zh-CN" smtClean="0"/>
          </a:p>
          <a:p>
            <a:pPr marL="228600" indent="-228600" eaLnBrk="1" hangingPunct="1">
              <a:buFontTx/>
              <a:buAutoNum type="arabicPeriod"/>
            </a:pPr>
            <a:r>
              <a:rPr lang="en-US" altLang="zh-CN" smtClean="0"/>
              <a:t>The weight $wi$ is computed as …</a:t>
            </a:r>
          </a:p>
          <a:p>
            <a:pPr marL="228600" indent="-228600" eaLnBrk="1" hangingPunct="1">
              <a:buFontTx/>
              <a:buAutoNum type="arabicPeriod"/>
            </a:pPr>
            <a:r>
              <a:rPr lang="en-US" altLang="zh-CN" smtClean="0"/>
              <a:t>$wi$ measures the confidence of $pi$ belonging to an edge or corner.</a:t>
            </a:r>
          </a:p>
          <a:p>
            <a:pPr marL="228600" indent="-228600" eaLnBrk="1" hangingPunct="1">
              <a:buFontTx/>
              <a:buAutoNum type="arabicPeriod"/>
            </a:pPr>
            <a:r>
              <a:rPr lang="en-US" altLang="zh-CN" smtClean="0"/>
              <a:t>Usually, larger wi means that pi is more likely a feature point.</a:t>
            </a:r>
          </a:p>
          <a:p>
            <a:pPr marL="228600" indent="-228600" eaLnBrk="1" hangingPunct="1">
              <a:buFontTx/>
              <a:buAutoNum type="arabicPeriod"/>
            </a:pPr>
            <a:endParaRPr lang="en-US" altLang="zh-CN" smtClean="0"/>
          </a:p>
          <a:p>
            <a:pPr marL="228600" indent="-228600" eaLnBrk="1" hangingPunct="1">
              <a:buFontTx/>
              <a:buAutoNum type="arabicPeriod"/>
            </a:pPr>
            <a:r>
              <a:rPr lang="en-US" altLang="zh-CN" smtClean="0"/>
              <a:t>If $wi$ is larger than a given threshold wt then $pi$ is regarded as a candidate feature point.</a:t>
            </a:r>
          </a:p>
          <a:p>
            <a:pPr marL="228600" indent="-228600" eaLnBrk="1" hangingPunct="1">
              <a:buFontTx/>
              <a:buAutoNum type="arabicPeriod"/>
            </a:pPr>
            <a:r>
              <a:rPr lang="en-US" altLang="zh-CN" smtClean="0"/>
              <a:t>We choose the $wt$ after the first peak of the l1-smoothed distribution of $wi$ where a gentle decrease occurs.</a:t>
            </a:r>
          </a:p>
          <a:p>
            <a:pPr marL="228600" indent="-228600" eaLnBrk="1" hangingPunct="1">
              <a:buFontTx/>
              <a:buAutoNum type="arabicPeriod"/>
            </a:pPr>
            <a:r>
              <a:rPr lang="en-US" altLang="zh-CN" smtClean="0"/>
              <a:t>The red points in the figure are candidate feature points for this model.</a:t>
            </a:r>
          </a:p>
        </p:txBody>
      </p:sp>
    </p:spTree>
    <p:extLst>
      <p:ext uri="{BB962C8B-B14F-4D97-AF65-F5344CB8AC3E}">
        <p14:creationId xmlns:p14="http://schemas.microsoft.com/office/powerpoint/2010/main" val="376624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72EF3AE-D4BC-4CA9-8C98-C7D1B533BDDC}" type="slidenum">
              <a:rPr lang="en-US" altLang="zh-CN" smtClean="0"/>
              <a:pPr/>
              <a:t>18</a:t>
            </a:fld>
            <a:endParaRPr lang="en-US" altLang="zh-CN" smtClean="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marL="228600" indent="-228600" eaLnBrk="1" hangingPunct="1">
              <a:buFontTx/>
              <a:buAutoNum type="arabicPeriod"/>
            </a:pPr>
            <a:r>
              <a:rPr lang="en-US" altLang="zh-CN" dirty="0" smtClean="0"/>
              <a:t>For each candidate feature point, we apply LRSCPK to construct an affinity matrix.</a:t>
            </a:r>
          </a:p>
          <a:p>
            <a:pPr marL="228600" indent="-228600" eaLnBrk="1" hangingPunct="1">
              <a:buFontTx/>
              <a:buAutoNum type="arabicPeriod"/>
            </a:pPr>
            <a:r>
              <a:rPr lang="en-US" altLang="zh-CN" dirty="0" smtClean="0"/>
              <a:t>The question is how to construct the priori knowledge, i.e. \omega?</a:t>
            </a:r>
          </a:p>
          <a:p>
            <a:pPr marL="228600" indent="-228600" eaLnBrk="1" hangingPunct="1">
              <a:buFontTx/>
              <a:buAutoNum type="arabicPeriod"/>
            </a:pPr>
            <a:endParaRPr lang="en-US" altLang="zh-CN" dirty="0" smtClean="0"/>
          </a:p>
          <a:p>
            <a:pPr marL="228600" indent="-228600" eaLnBrk="1" hangingPunct="1">
              <a:buFontTx/>
              <a:buAutoNum type="arabicPeriod"/>
            </a:pPr>
            <a:r>
              <a:rPr lang="en-US" altLang="zh-CN" dirty="0" smtClean="0"/>
              <a:t>First, A distance matrix is computed using the raw </a:t>
            </a:r>
            <a:r>
              <a:rPr lang="en-US" altLang="zh-CN" dirty="0" err="1" smtClean="0"/>
              <a:t>normals</a:t>
            </a:r>
            <a:r>
              <a:rPr lang="en-US" altLang="zh-CN" dirty="0" smtClean="0"/>
              <a:t> by PCA.</a:t>
            </a:r>
          </a:p>
          <a:p>
            <a:pPr marL="228600" indent="-228600" eaLnBrk="1" hangingPunct="1">
              <a:buFontTx/>
              <a:buAutoNum type="arabicPeriod"/>
            </a:pPr>
            <a:r>
              <a:rPr lang="en-US" altLang="zh-CN" dirty="0" smtClean="0"/>
              <a:t>Then a guiding matrix is constructed based on the distance matrix and refined later.</a:t>
            </a:r>
          </a:p>
          <a:p>
            <a:pPr marL="228600" indent="-228600" eaLnBrk="1" hangingPunct="1">
              <a:buFontTx/>
              <a:buAutoNum type="arabicPeriod"/>
            </a:pPr>
            <a:endParaRPr lang="zh-CN" altLang="en-US" dirty="0" smtClean="0"/>
          </a:p>
        </p:txBody>
      </p:sp>
    </p:spTree>
    <p:extLst>
      <p:ext uri="{BB962C8B-B14F-4D97-AF65-F5344CB8AC3E}">
        <p14:creationId xmlns:p14="http://schemas.microsoft.com/office/powerpoint/2010/main" val="799756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CA203C-000A-42D4-AF0F-164D607DF423}" type="slidenum">
              <a:rPr lang="en-US" altLang="zh-CN" smtClean="0"/>
              <a:pPr/>
              <a:t>19</a:t>
            </a:fld>
            <a:endParaRPr lang="en-US" altLang="zh-CN" smtClean="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marL="228600" indent="-228600" eaLnBrk="1" hangingPunct="1">
              <a:buFontTx/>
              <a:buAutoNum type="arabicPeriod"/>
            </a:pPr>
            <a:r>
              <a:rPr lang="en-US" altLang="zh-CN" dirty="0" smtClean="0"/>
              <a:t>Denote the distance matrix as D. </a:t>
            </a:r>
          </a:p>
          <a:p>
            <a:pPr marL="228600" indent="-228600" eaLnBrk="1" hangingPunct="1">
              <a:buFontTx/>
              <a:buAutoNum type="arabicPeriod"/>
            </a:pPr>
            <a:r>
              <a:rPr lang="en-US" altLang="zh-CN" dirty="0" smtClean="0"/>
              <a:t>D( </a:t>
            </a:r>
            <a:r>
              <a:rPr lang="en-US" altLang="zh-CN" dirty="0" err="1" smtClean="0"/>
              <a:t>j,k</a:t>
            </a:r>
            <a:r>
              <a:rPr lang="en-US" altLang="zh-CN" dirty="0" smtClean="0"/>
              <a:t> ) is the distance of raw </a:t>
            </a:r>
            <a:r>
              <a:rPr lang="en-US" altLang="zh-CN" dirty="0" err="1" smtClean="0"/>
              <a:t>normals</a:t>
            </a:r>
            <a:r>
              <a:rPr lang="en-US" altLang="zh-CN" dirty="0" smtClean="0"/>
              <a:t> of point j and k. </a:t>
            </a:r>
          </a:p>
          <a:p>
            <a:pPr marL="228600" indent="-228600" eaLnBrk="1" hangingPunct="1">
              <a:buFontTx/>
              <a:buAutoNum type="arabicPeriod"/>
            </a:pPr>
            <a:r>
              <a:rPr lang="en-US" altLang="zh-CN" dirty="0" smtClean="0"/>
              <a:t>two points with similar </a:t>
            </a:r>
            <a:r>
              <a:rPr lang="en-US" altLang="zh-CN" dirty="0" err="1" smtClean="0"/>
              <a:t>normals</a:t>
            </a:r>
            <a:r>
              <a:rPr lang="en-US" altLang="zh-CN" dirty="0" smtClean="0"/>
              <a:t> have a small distance. It can be seen as the  probability of points j and k belonging to different planes.</a:t>
            </a:r>
          </a:p>
        </p:txBody>
      </p:sp>
    </p:spTree>
    <p:extLst>
      <p:ext uri="{BB962C8B-B14F-4D97-AF65-F5344CB8AC3E}">
        <p14:creationId xmlns:p14="http://schemas.microsoft.com/office/powerpoint/2010/main" val="124431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r>
              <a:rPr lang="en-US" altLang="zh-CN" dirty="0" smtClean="0"/>
              <a:t>Normal estimation</a:t>
            </a:r>
            <a:r>
              <a:rPr lang="en-US" altLang="zh-CN" baseline="0" dirty="0" smtClean="0"/>
              <a:t> is important </a:t>
            </a:r>
            <a:r>
              <a:rPr lang="en-US" altLang="zh-CN" dirty="0" smtClean="0"/>
              <a:t>to many applications.</a:t>
            </a:r>
          </a:p>
          <a:p>
            <a:pPr eaLnBrk="1" fontAlgn="auto" hangingPunct="1">
              <a:spcBef>
                <a:spcPts val="0"/>
              </a:spcBef>
              <a:spcAft>
                <a:spcPts val="0"/>
              </a:spcAft>
              <a:defRPr/>
            </a:pPr>
            <a:endParaRPr lang="en-US" altLang="zh-CN" dirty="0" smtClean="0"/>
          </a:p>
          <a:p>
            <a:pPr eaLnBrk="1" fontAlgn="auto" hangingPunct="1">
              <a:spcBef>
                <a:spcPts val="0"/>
              </a:spcBef>
              <a:spcAft>
                <a:spcPts val="0"/>
              </a:spcAft>
              <a:defRPr/>
            </a:pPr>
            <a:r>
              <a:rPr lang="en-US" altLang="zh-CN" dirty="0" smtClean="0"/>
              <a:t>[For example, Reconstruction methods without exploiting first order information prone to generate unfaithful results when the input point set contains some defects.</a:t>
            </a:r>
          </a:p>
          <a:p>
            <a:pPr>
              <a:defRPr/>
            </a:pPr>
            <a:r>
              <a:rPr lang="en-US" altLang="zh-CN" dirty="0" smtClean="0"/>
              <a:t>Recent methods produce impressive reconstruction, in the presence of additional normal information. ]</a:t>
            </a:r>
          </a:p>
          <a:p>
            <a:pPr>
              <a:defRPr/>
            </a:pPr>
            <a:endParaRPr lang="en-US" altLang="zh-CN" dirty="0" smtClean="0"/>
          </a:p>
          <a:p>
            <a:pPr>
              <a:defRPr/>
            </a:pPr>
            <a:r>
              <a:rPr lang="en-US" altLang="zh-CN" dirty="0" smtClean="0"/>
              <a:t>------------------ Comments ----------------------</a:t>
            </a:r>
          </a:p>
          <a:p>
            <a:pPr eaLnBrk="1" fontAlgn="auto" hangingPunct="1">
              <a:spcBef>
                <a:spcPts val="0"/>
              </a:spcBef>
              <a:spcAft>
                <a:spcPts val="0"/>
              </a:spcAft>
              <a:defRPr/>
            </a:pPr>
            <a:r>
              <a:rPr lang="en-US" altLang="zh-CN" dirty="0" smtClean="0">
                <a:latin typeface="+mn-lt"/>
                <a:ea typeface="+mn-ea"/>
              </a:rPr>
              <a:t>Without normal: Tight </a:t>
            </a:r>
            <a:r>
              <a:rPr lang="en-US" altLang="zh-CN" dirty="0" err="1" smtClean="0">
                <a:latin typeface="+mn-lt"/>
                <a:ea typeface="+mn-ea"/>
              </a:rPr>
              <a:t>cocone</a:t>
            </a:r>
            <a:r>
              <a:rPr lang="en-US" altLang="zh-CN" dirty="0" smtClean="0">
                <a:latin typeface="+mn-lt"/>
                <a:ea typeface="+mn-ea"/>
              </a:rPr>
              <a:t> (</a:t>
            </a:r>
            <a:r>
              <a:rPr lang="en-US" altLang="zh-CN" dirty="0" err="1" smtClean="0">
                <a:latin typeface="+mn-lt"/>
                <a:ea typeface="+mn-ea"/>
              </a:rPr>
              <a:t>Dey</a:t>
            </a:r>
            <a:r>
              <a:rPr lang="en-US" altLang="zh-CN" dirty="0" smtClean="0">
                <a:latin typeface="+mn-lt"/>
                <a:ea typeface="+mn-ea"/>
              </a:rPr>
              <a:t> et al.), An integrating approach to meshing scattered point data</a:t>
            </a:r>
          </a:p>
          <a:p>
            <a:pPr eaLnBrk="1" fontAlgn="auto" hangingPunct="1">
              <a:spcBef>
                <a:spcPts val="0"/>
              </a:spcBef>
              <a:spcAft>
                <a:spcPts val="0"/>
              </a:spcAft>
              <a:defRPr/>
            </a:pPr>
            <a:r>
              <a:rPr lang="en-US" altLang="zh-CN" dirty="0" smtClean="0">
                <a:latin typeface="+mn-lt"/>
                <a:ea typeface="+mn-ea"/>
              </a:rPr>
              <a:t>With normal: RBF(A multi-scale approach to 3d scattered data interpolation with compactly supported basis functions), Poisson surface reconstruction, </a:t>
            </a:r>
          </a:p>
          <a:p>
            <a:pPr>
              <a:defRPr/>
            </a:pPr>
            <a:endParaRPr lang="en-US" altLang="zh-CN" dirty="0" smtClean="0"/>
          </a:p>
        </p:txBody>
      </p:sp>
      <p:sp>
        <p:nvSpPr>
          <p:cNvPr id="61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E90CE184-A419-42A0-A4DA-660B7D9F080E}" type="slidenum">
              <a:rPr lang="en-US" altLang="zh-CN">
                <a:latin typeface="Calibri" panose="020F0502020204030204" pitchFamily="34" charset="0"/>
                <a:ea typeface="ＭＳ Ｐゴシック" panose="020B0600070205080204" pitchFamily="34" charset="-128"/>
              </a:rPr>
              <a:pPr algn="r" eaLnBrk="1" hangingPunct="1">
                <a:spcBef>
                  <a:spcPct val="0"/>
                </a:spcBef>
              </a:pPr>
              <a:t>2</a:t>
            </a:fld>
            <a:endParaRPr lang="en-US" altLang="zh-CN">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1034400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D059D4B-4AB0-4013-9878-70F87274325A}" type="slidenum">
              <a:rPr lang="en-US" altLang="zh-CN" smtClean="0"/>
              <a:pPr/>
              <a:t>20</a:t>
            </a:fld>
            <a:endParaRPr lang="en-US" altLang="zh-CN" smtClean="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p:txBody>
          <a:bodyPr/>
          <a:lstStyle/>
          <a:p>
            <a:pPr marL="228600" indent="-228600" eaLnBrk="1" hangingPunct="1">
              <a:buFontTx/>
              <a:buAutoNum type="arabicPeriod"/>
              <a:defRPr/>
            </a:pPr>
            <a:r>
              <a:rPr lang="en-US" altLang="zh-CN" dirty="0" smtClean="0"/>
              <a:t>Then we set   ( j, k) = 1 if D( j, k) is large, i.e. they belong to different</a:t>
            </a:r>
            <a:r>
              <a:rPr lang="en-US" altLang="zh-CN" baseline="0" dirty="0" smtClean="0"/>
              <a:t> subspace</a:t>
            </a:r>
            <a:r>
              <a:rPr lang="en-US" altLang="zh-CN" dirty="0" smtClean="0"/>
              <a:t>, and &amp; ( j, k) = 0 otherwise.</a:t>
            </a:r>
          </a:p>
          <a:p>
            <a:pPr marL="228600" indent="-228600" eaLnBrk="1" hangingPunct="1">
              <a:buFontTx/>
              <a:buAutoNum type="arabicPeriod"/>
              <a:defRPr/>
            </a:pPr>
            <a:endParaRPr lang="en-US" altLang="zh-CN" dirty="0" smtClean="0"/>
          </a:p>
          <a:p>
            <a:pPr marL="228600" indent="-228600" eaLnBrk="1" hangingPunct="1">
              <a:buFontTx/>
              <a:buAutoNum type="arabicPeriod"/>
              <a:defRPr/>
            </a:pPr>
            <a:r>
              <a:rPr lang="en-US" altLang="zh-CN" dirty="0" smtClean="0"/>
              <a:t>Actually when point j or k is near sharp features, the normal estimated [using some random points from a point’s K-nearest neighbors] is not reliable. </a:t>
            </a:r>
          </a:p>
          <a:p>
            <a:pPr marL="228600" indent="-228600" eaLnBrk="1" hangingPunct="1">
              <a:buFontTx/>
              <a:buAutoNum type="arabicPeriod"/>
              <a:defRPr/>
            </a:pPr>
            <a:r>
              <a:rPr lang="en-US" altLang="zh-CN" dirty="0" smtClean="0"/>
              <a:t>Therefore the reliability of the probabilities D( j, k) is lower. So we lower the probability</a:t>
            </a:r>
            <a:r>
              <a:rPr lang="en-US" altLang="zh-CN" baseline="0" dirty="0" smtClean="0"/>
              <a:t> according to whether point j or k is near sharp features or both of them are near sharp features</a:t>
            </a:r>
            <a:r>
              <a:rPr lang="en-US" altLang="zh-CN" dirty="0" smtClean="0"/>
              <a:t>.</a:t>
            </a:r>
          </a:p>
          <a:p>
            <a:pPr marL="228600" indent="-228600" eaLnBrk="1" hangingPunct="1">
              <a:buFontTx/>
              <a:buAutoNum type="arabicPeriod"/>
              <a:defRPr/>
            </a:pPr>
            <a:endParaRPr lang="en-US" altLang="zh-CN" dirty="0" smtClean="0"/>
          </a:p>
          <a:p>
            <a:pPr eaLnBrk="1" hangingPunct="1">
              <a:defRPr/>
            </a:pPr>
            <a:endParaRPr lang="en-US" altLang="zh-CN" dirty="0" smtClean="0"/>
          </a:p>
        </p:txBody>
      </p:sp>
    </p:spTree>
    <p:extLst>
      <p:ext uri="{BB962C8B-B14F-4D97-AF65-F5344CB8AC3E}">
        <p14:creationId xmlns:p14="http://schemas.microsoft.com/office/powerpoint/2010/main" val="169703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EA1E0E-0B47-44EE-AE35-1CB6F9C815D7}" type="slidenum">
              <a:rPr lang="en-US" altLang="zh-CN" smtClean="0"/>
              <a:pPr/>
              <a:t>21</a:t>
            </a:fld>
            <a:endParaRPr lang="en-US" altLang="zh-CN"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marL="228600" indent="-228600" eaLnBrk="1" hangingPunct="1">
              <a:buFont typeface="+mj-lt"/>
              <a:buAutoNum type="arabicPeriod"/>
            </a:pPr>
            <a:r>
              <a:rPr lang="en-US" altLang="zh-CN" dirty="0" smtClean="0"/>
              <a:t>We may further improve the guiding matrix by considering the</a:t>
            </a:r>
            <a:r>
              <a:rPr lang="en-US" altLang="zh-CN" baseline="0" dirty="0" smtClean="0"/>
              <a:t> sequence of computing it.</a:t>
            </a:r>
          </a:p>
          <a:p>
            <a:pPr marL="228600" indent="-228600" eaLnBrk="1" hangingPunct="1">
              <a:buFont typeface="+mj-lt"/>
              <a:buAutoNum type="arabicPeriod"/>
            </a:pPr>
            <a:endParaRPr lang="en-US" altLang="zh-CN" dirty="0" smtClean="0"/>
          </a:p>
          <a:p>
            <a:pPr marL="228600" indent="-228600" eaLnBrk="1" hangingPunct="1">
              <a:buFont typeface="+mj-lt"/>
              <a:buAutoNum type="arabicPeriod"/>
            </a:pPr>
            <a:r>
              <a:rPr lang="en-US" altLang="zh-CN" dirty="0" smtClean="0"/>
              <a:t>Do you still remember</a:t>
            </a:r>
            <a:r>
              <a:rPr lang="en-US" altLang="zh-CN" baseline="0" dirty="0" smtClean="0"/>
              <a:t> the weight used to select candidate feature points? </a:t>
            </a:r>
            <a:r>
              <a:rPr lang="en-US" altLang="zh-CN" dirty="0" smtClean="0"/>
              <a:t>The point far away</a:t>
            </a:r>
            <a:r>
              <a:rPr lang="en-US" altLang="zh-CN" baseline="0" dirty="0" smtClean="0"/>
              <a:t> from sharp features usually has lower weight &amp; </a:t>
            </a:r>
            <a:r>
              <a:rPr lang="en-US" altLang="zh-CN" dirty="0" smtClean="0"/>
              <a:t>has</a:t>
            </a:r>
            <a:r>
              <a:rPr lang="en-US" altLang="zh-CN" baseline="0" dirty="0" smtClean="0"/>
              <a:t> simpler structure, which means it is easier &amp; more credible to cluster its neighborhood. </a:t>
            </a:r>
          </a:p>
          <a:p>
            <a:pPr marL="228600" indent="-228600" eaLnBrk="1" hangingPunct="1">
              <a:buFont typeface="+mj-lt"/>
              <a:buAutoNum type="arabicPeriod"/>
            </a:pPr>
            <a:endParaRPr lang="en-US" altLang="zh-CN" baseline="0" dirty="0" smtClean="0"/>
          </a:p>
          <a:p>
            <a:pPr marL="228600" indent="-228600" eaLnBrk="1" hangingPunct="1">
              <a:buFont typeface="+mj-lt"/>
              <a:buAutoNum type="arabicPeriod"/>
            </a:pPr>
            <a:r>
              <a:rPr lang="en-US" altLang="zh-CN" baseline="0" dirty="0" smtClean="0"/>
              <a:t>Hence, we cluster the neighborhood of the point away from sharp features first, then the point near sharp feature. We save the numbers of a pair of points </a:t>
            </a:r>
            <a:r>
              <a:rPr lang="en-US" altLang="zh-CN" baseline="0" dirty="0" err="1" smtClean="0"/>
              <a:t>i</a:t>
            </a:r>
            <a:r>
              <a:rPr lang="en-US" altLang="zh-CN" baseline="0" dirty="0" smtClean="0"/>
              <a:t> and j belonging to the same sub-neighborhood, i.e. subspace, and the number of them belonging to different subspaces.</a:t>
            </a:r>
          </a:p>
          <a:p>
            <a:pPr marL="228600" indent="-228600" eaLnBrk="1" hangingPunct="1">
              <a:buFont typeface="+mj-lt"/>
              <a:buAutoNum type="arabicPeriod"/>
            </a:pPr>
            <a:r>
              <a:rPr lang="en-US" altLang="zh-CN" baseline="0" dirty="0" smtClean="0"/>
              <a:t>These info are used to refine the guiding matrix of points with higher weights, which are computed the points with lower weights.</a:t>
            </a:r>
            <a:endParaRPr lang="en-US" altLang="zh-CN" dirty="0" smtClean="0"/>
          </a:p>
          <a:p>
            <a:pPr marL="228600" indent="-228600" eaLnBrk="1" hangingPunct="1">
              <a:buFontTx/>
              <a:buAutoNum type="arabicPeriod"/>
            </a:pPr>
            <a:endParaRPr lang="en-US" altLang="zh-CN" dirty="0" smtClean="0"/>
          </a:p>
          <a:p>
            <a:pPr marL="228600" indent="-228600" eaLnBrk="1" hangingPunct="1"/>
            <a:endParaRPr lang="en-US" altLang="zh-CN" dirty="0" smtClean="0"/>
          </a:p>
        </p:txBody>
      </p:sp>
    </p:spTree>
    <p:extLst>
      <p:ext uri="{BB962C8B-B14F-4D97-AF65-F5344CB8AC3E}">
        <p14:creationId xmlns:p14="http://schemas.microsoft.com/office/powerpoint/2010/main" val="3783380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6CFA69B-74D8-4C04-9910-9023D6616D09}" type="slidenum">
              <a:rPr lang="en-US" altLang="zh-CN" smtClean="0"/>
              <a:pPr/>
              <a:t>22</a:t>
            </a:fld>
            <a:endParaRPr lang="en-US" altLang="zh-CN"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eaLnBrk="1" hangingPunct="1"/>
            <a:r>
              <a:rPr lang="en-US" altLang="zh-CN" dirty="0" smtClean="0"/>
              <a:t>R &amp; N are the numbers</a:t>
            </a:r>
            <a:r>
              <a:rPr lang="en-US" altLang="zh-CN" baseline="0" dirty="0" smtClean="0"/>
              <a:t> we saved.</a:t>
            </a:r>
          </a:p>
          <a:p>
            <a:pPr eaLnBrk="1" hangingPunct="1"/>
            <a:endParaRPr lang="en-US" altLang="zh-CN" baseline="0" dirty="0" smtClean="0"/>
          </a:p>
          <a:p>
            <a:pPr eaLnBrk="1" hangingPunct="1"/>
            <a:r>
              <a:rPr lang="en-US" altLang="zh-CN" baseline="0" dirty="0" smtClean="0"/>
              <a:t>We use these two formulas to refine the guiding matrix further.</a:t>
            </a:r>
          </a:p>
          <a:p>
            <a:pPr eaLnBrk="1" hangingPunct="1"/>
            <a:r>
              <a:rPr lang="en-US" altLang="zh-CN" baseline="0" dirty="0" smtClean="0"/>
              <a:t>If j &amp; k has far more chances to within the same subspace, we lower the possibility of they belong to different subspaces, and vice versa.</a:t>
            </a:r>
          </a:p>
          <a:p>
            <a:pPr eaLnBrk="1" hangingPunct="1"/>
            <a:endParaRPr lang="en-US" altLang="zh-CN" baseline="0" dirty="0" smtClean="0"/>
          </a:p>
          <a:p>
            <a:pPr eaLnBrk="1" hangingPunct="1"/>
            <a:endParaRPr lang="en-US" altLang="zh-CN" baseline="0" dirty="0" smtClean="0"/>
          </a:p>
        </p:txBody>
      </p:sp>
    </p:spTree>
    <p:extLst>
      <p:ext uri="{BB962C8B-B14F-4D97-AF65-F5344CB8AC3E}">
        <p14:creationId xmlns:p14="http://schemas.microsoft.com/office/powerpoint/2010/main" val="3217061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133577-E267-477F-85D0-54542193D1D8}" type="slidenum">
              <a:rPr lang="en-US" altLang="zh-CN" smtClean="0"/>
              <a:pPr/>
              <a:t>23</a:t>
            </a:fld>
            <a:endParaRPr lang="en-US" altLang="zh-CN" smtClean="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marL="228600" indent="-228600" eaLnBrk="1" hangingPunct="1">
              <a:spcBef>
                <a:spcPct val="0"/>
              </a:spcBef>
              <a:buFontTx/>
              <a:buAutoNum type="arabicPeriod"/>
            </a:pPr>
            <a:r>
              <a:rPr lang="en-US" altLang="zh-CN" dirty="0" smtClean="0"/>
              <a:t>With the</a:t>
            </a:r>
            <a:r>
              <a:rPr lang="en-US" altLang="zh-CN" baseline="0" dirty="0" smtClean="0"/>
              <a:t> guiding matrix, our framework - L</a:t>
            </a:r>
            <a:r>
              <a:rPr lang="en-US" altLang="zh-CN" dirty="0" smtClean="0"/>
              <a:t>RSCPK generates the affinity</a:t>
            </a:r>
            <a:r>
              <a:rPr lang="en-US" altLang="zh-CN" baseline="0" dirty="0" smtClean="0"/>
              <a:t> matrix S, and </a:t>
            </a:r>
            <a:r>
              <a:rPr lang="en-US" altLang="zh-CN" dirty="0" err="1" smtClean="0"/>
              <a:t>Ncut</a:t>
            </a:r>
            <a:r>
              <a:rPr lang="en-US" altLang="zh-CN" dirty="0" smtClean="0"/>
              <a:t> is used</a:t>
            </a:r>
            <a:r>
              <a:rPr lang="en-US" altLang="zh-CN" baseline="0" dirty="0" smtClean="0"/>
              <a:t> </a:t>
            </a:r>
            <a:r>
              <a:rPr lang="en-US" altLang="zh-CN" dirty="0" smtClean="0"/>
              <a:t>to cluster a point’s neighborhood.</a:t>
            </a:r>
          </a:p>
          <a:p>
            <a:pPr marL="228600" indent="-228600" eaLnBrk="1" hangingPunct="1">
              <a:spcBef>
                <a:spcPct val="0"/>
              </a:spcBef>
              <a:buFontTx/>
              <a:buAutoNum type="arabicPeriod"/>
            </a:pPr>
            <a:endParaRPr lang="en-US" altLang="zh-CN" dirty="0" smtClean="0"/>
          </a:p>
          <a:p>
            <a:pPr marL="228600" indent="-228600" eaLnBrk="1" hangingPunct="1">
              <a:spcBef>
                <a:spcPct val="0"/>
              </a:spcBef>
              <a:buFontTx/>
              <a:buAutoNum type="arabicPeriod"/>
            </a:pPr>
            <a:r>
              <a:rPr lang="en-US" altLang="zh-CN" dirty="0" smtClean="0"/>
              <a:t>We segment the neighbors</a:t>
            </a:r>
            <a:r>
              <a:rPr lang="en-US" altLang="zh-CN" baseline="0" dirty="0" smtClean="0"/>
              <a:t> </a:t>
            </a:r>
            <a:r>
              <a:rPr lang="en-US" altLang="zh-CN" dirty="0" smtClean="0"/>
              <a:t>into two classes first.</a:t>
            </a:r>
          </a:p>
          <a:p>
            <a:pPr marL="228600" indent="-228600" eaLnBrk="1" hangingPunct="1">
              <a:spcBef>
                <a:spcPct val="0"/>
              </a:spcBef>
              <a:buFontTx/>
              <a:buAutoNum type="arabicPeriod"/>
            </a:pPr>
            <a:r>
              <a:rPr lang="en-US" altLang="zh-CN" dirty="0" smtClean="0"/>
              <a:t>If any one of them is not a subspace, it is segmented into two classes further. </a:t>
            </a:r>
          </a:p>
          <a:p>
            <a:pPr marL="228600" indent="-228600" eaLnBrk="1" hangingPunct="1">
              <a:spcBef>
                <a:spcPct val="0"/>
              </a:spcBef>
              <a:buFontTx/>
              <a:buAutoNum type="arabicPeriod"/>
            </a:pPr>
            <a:r>
              <a:rPr lang="en-US" altLang="zh-CN" dirty="0" smtClean="0"/>
              <a:t>The iterative progress is terminated until each class is a subspace.</a:t>
            </a:r>
          </a:p>
          <a:p>
            <a:pPr marL="228600" indent="-228600" eaLnBrk="1" hangingPunct="1">
              <a:spcBef>
                <a:spcPct val="0"/>
              </a:spcBef>
              <a:buFontTx/>
              <a:buAutoNum type="arabicPeriod"/>
            </a:pPr>
            <a:endParaRPr lang="en-US" altLang="zh-CN" dirty="0" smtClean="0"/>
          </a:p>
          <a:p>
            <a:pPr marL="228600" indent="-228600" eaLnBrk="1" hangingPunct="1">
              <a:spcBef>
                <a:spcPct val="0"/>
              </a:spcBef>
              <a:buFontTx/>
              <a:buAutoNum type="arabicPeriod"/>
            </a:pPr>
            <a:r>
              <a:rPr lang="en-US" altLang="zh-CN" dirty="0" smtClean="0"/>
              <a:t>Determining whether or not a class is a subspace is performed by fitting a plane to the class and measuring the average residual.</a:t>
            </a:r>
            <a:r>
              <a:rPr lang="en-US" altLang="zh-CN" baseline="0" dirty="0" smtClean="0"/>
              <a:t> </a:t>
            </a:r>
            <a:r>
              <a:rPr lang="en-US" altLang="zh-CN" dirty="0" smtClean="0"/>
              <a:t>(If the average residual is smaller than a threshold , the class is determined as a subspace.)</a:t>
            </a:r>
          </a:p>
          <a:p>
            <a:pPr marL="228600" indent="-228600" eaLnBrk="1" hangingPunct="1">
              <a:spcBef>
                <a:spcPct val="0"/>
              </a:spcBef>
              <a:buFontTx/>
              <a:buAutoNum type="arabicPeriod"/>
            </a:pPr>
            <a:r>
              <a:rPr lang="en-US" altLang="zh-CN" dirty="0" smtClean="0"/>
              <a:t>The threshold</a:t>
            </a:r>
            <a:r>
              <a:rPr lang="en-US" altLang="zh-CN" baseline="0" dirty="0" smtClean="0"/>
              <a:t> for the average residual is computed adaptively.</a:t>
            </a:r>
          </a:p>
          <a:p>
            <a:pPr marL="228600" indent="-228600" eaLnBrk="1" hangingPunct="1">
              <a:spcBef>
                <a:spcPct val="0"/>
              </a:spcBef>
              <a:buFontTx/>
              <a:buAutoNum type="arabicPeriod"/>
            </a:pPr>
            <a:endParaRPr lang="en-US" altLang="zh-CN" baseline="0" dirty="0" smtClean="0"/>
          </a:p>
          <a:p>
            <a:pPr marL="228600" indent="-228600" eaLnBrk="1" hangingPunct="1">
              <a:spcBef>
                <a:spcPct val="0"/>
              </a:spcBef>
              <a:buFontTx/>
              <a:buAutoNum type="arabicPeriod"/>
            </a:pPr>
            <a:r>
              <a:rPr lang="en-US" altLang="zh-CN" dirty="0" smtClean="0"/>
              <a:t>[We compute normalized average residual histograms of candidate feature points and non-candidate points respectively and set f as the x coordinate of the point where the two histograms cross.]</a:t>
            </a:r>
          </a:p>
          <a:p>
            <a:pPr marL="228600" indent="-228600" eaLnBrk="1" hangingPunct="1"/>
            <a:endParaRPr lang="en-US" altLang="zh-CN" dirty="0" smtClean="0"/>
          </a:p>
        </p:txBody>
      </p:sp>
    </p:spTree>
    <p:extLst>
      <p:ext uri="{BB962C8B-B14F-4D97-AF65-F5344CB8AC3E}">
        <p14:creationId xmlns:p14="http://schemas.microsoft.com/office/powerpoint/2010/main" val="1439930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4253A07-8B5C-42FA-B647-A5F83902D320}" type="slidenum">
              <a:rPr lang="en-US" altLang="zh-CN" smtClean="0"/>
              <a:pPr/>
              <a:t>24</a:t>
            </a:fld>
            <a:endParaRPr lang="en-US" altLang="zh-CN"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spcBef>
                <a:spcPct val="0"/>
              </a:spcBef>
            </a:pPr>
            <a:r>
              <a:rPr lang="en-US" altLang="zh-CN" dirty="0" smtClean="0"/>
              <a:t>1. Given a point and its </a:t>
            </a:r>
            <a:r>
              <a:rPr lang="en-US" altLang="zh-CN" dirty="0" err="1" smtClean="0"/>
              <a:t>neighbourhood</a:t>
            </a:r>
            <a:r>
              <a:rPr lang="en-US" altLang="zh-CN" dirty="0" smtClean="0"/>
              <a:t>.</a:t>
            </a:r>
          </a:p>
          <a:p>
            <a:pPr eaLnBrk="1" hangingPunct="1">
              <a:spcBef>
                <a:spcPct val="0"/>
              </a:spcBef>
            </a:pPr>
            <a:r>
              <a:rPr lang="en-US" altLang="zh-CN" dirty="0" smtClean="0"/>
              <a:t>2. We segment the neighborhood into several </a:t>
            </a:r>
            <a:r>
              <a:rPr lang="en-US" altLang="zh-CN" dirty="0" err="1" smtClean="0"/>
              <a:t>subneighborhoods</a:t>
            </a:r>
            <a:r>
              <a:rPr lang="en-US" altLang="zh-CN" dirty="0" smtClean="0"/>
              <a:t>.</a:t>
            </a:r>
          </a:p>
          <a:p>
            <a:pPr eaLnBrk="1" hangingPunct="1"/>
            <a:r>
              <a:rPr lang="en-US" altLang="zh-CN" dirty="0" smtClean="0"/>
              <a:t>3. Then an accurate normal can be easily estimated using the isotropic </a:t>
            </a:r>
            <a:r>
              <a:rPr lang="en-US" altLang="zh-CN" dirty="0" err="1" smtClean="0"/>
              <a:t>subneighborhood</a:t>
            </a:r>
            <a:r>
              <a:rPr lang="en-US" altLang="zh-CN" dirty="0" smtClean="0"/>
              <a:t>.</a:t>
            </a:r>
          </a:p>
          <a:p>
            <a:pPr eaLnBrk="1" hangingPunct="1">
              <a:spcBef>
                <a:spcPct val="0"/>
              </a:spcBef>
              <a:buFontTx/>
              <a:buChar char="•"/>
            </a:pPr>
            <a:endParaRPr lang="en-US" altLang="zh-CN" dirty="0" smtClean="0"/>
          </a:p>
          <a:p>
            <a:pPr eaLnBrk="1" hangingPunct="1"/>
            <a:endParaRPr lang="en-US" altLang="zh-CN" dirty="0" smtClean="0"/>
          </a:p>
        </p:txBody>
      </p:sp>
    </p:spTree>
    <p:extLst>
      <p:ext uri="{BB962C8B-B14F-4D97-AF65-F5344CB8AC3E}">
        <p14:creationId xmlns:p14="http://schemas.microsoft.com/office/powerpoint/2010/main" val="3642306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p:spPr>
      </p:sp>
      <p:sp>
        <p:nvSpPr>
          <p:cNvPr id="4099" name="备注占位符 2"/>
          <p:cNvSpPr>
            <a:spLocks noGrp="1"/>
          </p:cNvSpPr>
          <p:nvPr>
            <p:ph type="body" idx="1"/>
          </p:nvPr>
        </p:nvSpPr>
        <p:spPr>
          <a:noFill/>
        </p:spPr>
        <p:txBody>
          <a:bodyPr/>
          <a:lstStyle/>
          <a:p>
            <a:r>
              <a:rPr lang="en-US" altLang="zh-CN" dirty="0" smtClean="0"/>
              <a:t>Now, I will show you some experiments</a:t>
            </a:r>
            <a:endParaRPr lang="zh-CN" altLang="en-US" dirty="0" smtClean="0"/>
          </a:p>
        </p:txBody>
      </p:sp>
      <p:sp>
        <p:nvSpPr>
          <p:cNvPr id="410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0552ACA-37A2-41B0-AA33-81A065E1D95D}" type="slidenum">
              <a:rPr lang="en-US" altLang="zh-CN" smtClean="0"/>
              <a:pPr/>
              <a:t>25</a:t>
            </a:fld>
            <a:endParaRPr lang="en-US" altLang="zh-CN" smtClean="0"/>
          </a:p>
        </p:txBody>
      </p:sp>
    </p:spTree>
    <p:extLst>
      <p:ext uri="{BB962C8B-B14F-4D97-AF65-F5344CB8AC3E}">
        <p14:creationId xmlns:p14="http://schemas.microsoft.com/office/powerpoint/2010/main" val="3749261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E9D864D-A93A-44FC-9C3B-020235EA586F}" type="slidenum">
              <a:rPr lang="en-US" altLang="zh-CN" smtClean="0"/>
              <a:pPr/>
              <a:t>26</a:t>
            </a:fld>
            <a:endParaRPr lang="en-US" altLang="zh-CN" smtClean="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p:txBody>
          <a:bodyPr/>
          <a:lstStyle/>
          <a:p>
            <a:pPr>
              <a:defRPr/>
            </a:pPr>
            <a:r>
              <a:rPr lang="en-US" altLang="zh-CN" dirty="0" smtClean="0"/>
              <a:t>Here, we compare the normal estimation results of the Octahedron model. It contains sharp features generated by two intersection planes with shallow angles. </a:t>
            </a:r>
          </a:p>
          <a:p>
            <a:pPr>
              <a:defRPr/>
            </a:pPr>
            <a:endParaRPr lang="en-US" altLang="zh-CN" dirty="0" smtClean="0"/>
          </a:p>
          <a:p>
            <a:pPr>
              <a:defRPr/>
            </a:pPr>
            <a:r>
              <a:rPr lang="en-US" altLang="zh-CN" dirty="0" smtClean="0"/>
              <a:t>From left to right are the estimated </a:t>
            </a:r>
            <a:r>
              <a:rPr lang="en-US" altLang="zh-CN" dirty="0" err="1" smtClean="0"/>
              <a:t>normals</a:t>
            </a:r>
            <a:r>
              <a:rPr lang="en-US" altLang="zh-CN" dirty="0" smtClean="0"/>
              <a:t> by PCA, RNE, HF and our method.</a:t>
            </a:r>
          </a:p>
          <a:p>
            <a:pPr>
              <a:defRPr/>
            </a:pPr>
            <a:r>
              <a:rPr lang="en-US" altLang="zh-CN" dirty="0" smtClean="0"/>
              <a:t>From the top to the bottom  visualize the results in different ways. they are </a:t>
            </a:r>
            <a:r>
              <a:rPr lang="en-US" altLang="zh-CN" dirty="0" err="1" smtClean="0"/>
              <a:t>surfel</a:t>
            </a:r>
            <a:r>
              <a:rPr lang="en-US" altLang="zh-CN" dirty="0" smtClean="0"/>
              <a:t> representation, visualization of bad points, and top view of the generated </a:t>
            </a:r>
            <a:r>
              <a:rPr lang="en-US" altLang="zh-CN" dirty="0" err="1" smtClean="0"/>
              <a:t>normals</a:t>
            </a:r>
            <a:r>
              <a:rPr lang="en-US" altLang="zh-CN" dirty="0" smtClean="0"/>
              <a:t>.</a:t>
            </a:r>
          </a:p>
          <a:p>
            <a:pPr>
              <a:defRPr/>
            </a:pPr>
            <a:endParaRPr lang="en-US" altLang="zh-CN" dirty="0" smtClean="0"/>
          </a:p>
          <a:p>
            <a:pPr marL="228600" indent="-228600" eaLnBrk="1" hangingPunct="1">
              <a:buFont typeface="+mj-lt"/>
              <a:buAutoNum type="arabicPeriod"/>
              <a:defRPr/>
            </a:pPr>
            <a:r>
              <a:rPr lang="en-US" altLang="zh-CN" dirty="0" smtClean="0"/>
              <a:t>(</a:t>
            </a:r>
            <a:r>
              <a:rPr lang="en-US" altLang="zh-CN" dirty="0" err="1" smtClean="0"/>
              <a:t>Normals</a:t>
            </a:r>
            <a:r>
              <a:rPr lang="en-US" altLang="zh-CN" dirty="0" smtClean="0"/>
              <a:t> estimated by PCA are overly smoothed near sharp features. </a:t>
            </a:r>
          </a:p>
          <a:p>
            <a:pPr marL="228600" indent="-228600" eaLnBrk="1" hangingPunct="1">
              <a:buFont typeface="+mj-lt"/>
              <a:buAutoNum type="arabicPeriod"/>
              <a:defRPr/>
            </a:pPr>
            <a:r>
              <a:rPr lang="en-US" altLang="zh-CN" dirty="0" smtClean="0"/>
              <a:t>Those of HF are also a bit smooth, since </a:t>
            </a:r>
            <a:r>
              <a:rPr lang="en-US" altLang="zh-CN" dirty="0" err="1" smtClean="0"/>
              <a:t>normals</a:t>
            </a:r>
            <a:r>
              <a:rPr lang="en-US" altLang="zh-CN" dirty="0" smtClean="0"/>
              <a:t> produced by triples sampled from different sides are likely to vote for the same bin when the angle is shallow.)</a:t>
            </a:r>
          </a:p>
          <a:p>
            <a:pPr marL="228600" indent="-228600" eaLnBrk="1" hangingPunct="1">
              <a:buFont typeface="+mj-lt"/>
              <a:buAutoNum type="arabicPeriod"/>
              <a:defRPr/>
            </a:pPr>
            <a:endParaRPr lang="en-US" altLang="zh-CN" dirty="0" smtClean="0"/>
          </a:p>
          <a:p>
            <a:pPr marL="228600" indent="-228600" eaLnBrk="1" hangingPunct="1">
              <a:buFont typeface="+mj-lt"/>
              <a:buAutoNum type="arabicPeriod"/>
              <a:defRPr/>
            </a:pPr>
            <a:r>
              <a:rPr lang="en-US" altLang="zh-CN" dirty="0" smtClean="0"/>
              <a:t>Bad points: are points whose estimated </a:t>
            </a:r>
            <a:r>
              <a:rPr lang="en-US" altLang="zh-CN" dirty="0" err="1" smtClean="0"/>
              <a:t>normals</a:t>
            </a:r>
            <a:r>
              <a:rPr lang="en-US" altLang="zh-CN" dirty="0" smtClean="0"/>
              <a:t> deviate from the reference </a:t>
            </a:r>
            <a:r>
              <a:rPr lang="en-US" altLang="zh-CN" dirty="0" err="1" smtClean="0"/>
              <a:t>normals</a:t>
            </a:r>
            <a:r>
              <a:rPr lang="en-US" altLang="zh-CN" dirty="0" smtClean="0"/>
              <a:t> greater than 10 degrees.</a:t>
            </a:r>
          </a:p>
          <a:p>
            <a:pPr marL="228600" indent="-228600" eaLnBrk="1" hangingPunct="1">
              <a:buFont typeface="+mj-lt"/>
              <a:buAutoNum type="arabicPeriod"/>
              <a:defRPr/>
            </a:pPr>
            <a:r>
              <a:rPr lang="en-US" altLang="zh-CN" dirty="0" smtClean="0"/>
              <a:t>The number of bad points is smaller than other methods.</a:t>
            </a:r>
          </a:p>
          <a:p>
            <a:pPr marL="228600" indent="-228600" eaLnBrk="1" hangingPunct="1">
              <a:buFont typeface="+mj-lt"/>
              <a:buAutoNum type="arabicPeriod"/>
              <a:defRPr/>
            </a:pPr>
            <a:r>
              <a:rPr lang="en-US" altLang="zh-CN" dirty="0" smtClean="0"/>
              <a:t>The bottom row shows clearly that our algorithm preserves sharp features better.</a:t>
            </a:r>
          </a:p>
          <a:p>
            <a:pPr marL="228600" indent="-228600" eaLnBrk="1" hangingPunct="1">
              <a:buFont typeface="+mj-lt"/>
              <a:buAutoNum type="arabicPeriod"/>
              <a:defRPr/>
            </a:pPr>
            <a:endParaRPr lang="en-US" altLang="zh-CN" dirty="0" smtClean="0"/>
          </a:p>
          <a:p>
            <a:pPr marL="228600" indent="-228600" eaLnBrk="1" hangingPunct="1">
              <a:defRPr/>
            </a:pPr>
            <a:endParaRPr lang="en-US" altLang="zh-CN" dirty="0" smtClean="0"/>
          </a:p>
          <a:p>
            <a:pPr marL="228600" indent="-228600" eaLnBrk="1" hangingPunct="1">
              <a:defRPr/>
            </a:pPr>
            <a:endParaRPr lang="en-US" altLang="zh-CN" dirty="0" smtClean="0"/>
          </a:p>
        </p:txBody>
      </p:sp>
    </p:spTree>
    <p:extLst>
      <p:ext uri="{BB962C8B-B14F-4D97-AF65-F5344CB8AC3E}">
        <p14:creationId xmlns:p14="http://schemas.microsoft.com/office/powerpoint/2010/main" val="266170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260EAA-8613-4733-817A-9764FA526C28}" type="slidenum">
              <a:rPr lang="en-US" altLang="zh-CN" smtClean="0"/>
              <a:pPr/>
              <a:t>27</a:t>
            </a:fld>
            <a:endParaRPr lang="en-US" altLang="zh-CN" smtClean="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marL="228600" indent="-228600" eaLnBrk="1" hangingPunct="1">
              <a:buFont typeface="Calibri Light" panose="020F0302020204030204" pitchFamily="34" charset="0"/>
              <a:buAutoNum type="arabicPeriod"/>
            </a:pPr>
            <a:r>
              <a:rPr lang="en-US" altLang="zh-CN" dirty="0" smtClean="0"/>
              <a:t>These are results of the </a:t>
            </a:r>
            <a:r>
              <a:rPr lang="en-US" altLang="zh-CN" dirty="0" err="1" smtClean="0"/>
              <a:t>Fandisk</a:t>
            </a:r>
            <a:r>
              <a:rPr lang="en-US" altLang="zh-CN" dirty="0" smtClean="0"/>
              <a:t> model.</a:t>
            </a:r>
          </a:p>
          <a:p>
            <a:pPr marL="228600" indent="-228600" eaLnBrk="1" hangingPunct="1">
              <a:buFont typeface="Calibri Light" panose="020F0302020204030204" pitchFamily="34" charset="0"/>
              <a:buAutoNum type="arabicPeriod"/>
            </a:pPr>
            <a:endParaRPr lang="en-US" altLang="zh-CN" dirty="0" smtClean="0"/>
          </a:p>
          <a:p>
            <a:pPr marL="228600" indent="-228600" eaLnBrk="1" hangingPunct="1">
              <a:buFont typeface="Calibri Light" panose="020F0302020204030204" pitchFamily="34" charset="0"/>
              <a:buAutoNum type="arabicPeriod"/>
            </a:pPr>
            <a:r>
              <a:rPr lang="en-US" altLang="zh-CN" dirty="0" smtClean="0"/>
              <a:t>The neighborhood of a point may contain multiple edges. The complex neighborhood structure brings challenges to the existing methods.</a:t>
            </a:r>
          </a:p>
          <a:p>
            <a:pPr marL="228600" indent="-228600" eaLnBrk="1" hangingPunct="1">
              <a:buFont typeface="Calibri Light" panose="020F0302020204030204" pitchFamily="34" charset="0"/>
              <a:buAutoNum type="arabicPeriod"/>
            </a:pPr>
            <a:r>
              <a:rPr lang="en-US" altLang="zh-CN" dirty="0" smtClean="0"/>
              <a:t>Other methods generate more bad points around the narrow-band regions. Our method utilizing the neighborhood’s structure information does not  have this flaw.</a:t>
            </a:r>
          </a:p>
          <a:p>
            <a:pPr marL="228600" indent="-228600" eaLnBrk="1" hangingPunct="1">
              <a:buFont typeface="Calibri Light" panose="020F0302020204030204" pitchFamily="34" charset="0"/>
              <a:buAutoNum type="arabicPeriod"/>
            </a:pPr>
            <a:endParaRPr lang="en-US" altLang="zh-CN" dirty="0" smtClean="0"/>
          </a:p>
          <a:p>
            <a:pPr marL="228600" indent="-228600" eaLnBrk="1" hangingPunct="1">
              <a:buFont typeface="Calibri Light" panose="020F0302020204030204" pitchFamily="34" charset="0"/>
              <a:buAutoNum type="arabicPeriod"/>
            </a:pPr>
            <a:r>
              <a:rPr lang="en-US" altLang="zh-CN" dirty="0" smtClean="0"/>
              <a:t>Again, the top view of the generated </a:t>
            </a:r>
            <a:r>
              <a:rPr lang="en-US" altLang="zh-CN" dirty="0" err="1" smtClean="0"/>
              <a:t>normals</a:t>
            </a:r>
            <a:r>
              <a:rPr lang="en-US" altLang="zh-CN" dirty="0" smtClean="0"/>
              <a:t> shows that our method preserves shape features.</a:t>
            </a:r>
          </a:p>
        </p:txBody>
      </p:sp>
    </p:spTree>
    <p:extLst>
      <p:ext uri="{BB962C8B-B14F-4D97-AF65-F5344CB8AC3E}">
        <p14:creationId xmlns:p14="http://schemas.microsoft.com/office/powerpoint/2010/main" val="2618313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B24B3D-50DA-4446-93B3-2FE01C829470}" type="slidenum">
              <a:rPr lang="en-US" altLang="zh-CN" smtClean="0"/>
              <a:pPr/>
              <a:t>28</a:t>
            </a:fld>
            <a:endParaRPr lang="en-US" altLang="zh-CN" smtClean="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marL="228600" indent="-228600" eaLnBrk="1" hangingPunct="1">
              <a:buFont typeface="Calibri Light" panose="020F0302020204030204" pitchFamily="34" charset="0"/>
              <a:buAutoNum type="arabicPeriod"/>
            </a:pPr>
            <a:r>
              <a:rPr lang="en-US" altLang="zh-CN" dirty="0" smtClean="0"/>
              <a:t>These are bad points distributions of PCA, RNE, HF and our method for the Octahedron and </a:t>
            </a:r>
            <a:r>
              <a:rPr lang="en-US" altLang="zh-CN" dirty="0" err="1" smtClean="0"/>
              <a:t>Fandisk</a:t>
            </a:r>
            <a:r>
              <a:rPr lang="en-US" altLang="zh-CN" dirty="0" smtClean="0"/>
              <a:t> models.</a:t>
            </a:r>
          </a:p>
          <a:p>
            <a:pPr marL="228600" indent="-228600" eaLnBrk="1" hangingPunct="1">
              <a:buFont typeface="Calibri Light" panose="020F0302020204030204" pitchFamily="34" charset="0"/>
              <a:buAutoNum type="arabicPeriod"/>
            </a:pPr>
            <a:r>
              <a:rPr lang="en-US" altLang="zh-CN" dirty="0" smtClean="0"/>
              <a:t>We notice that the number of bad points from our method are much less than other methods in all normal deviation regions from 10 to 90 degree nearly.</a:t>
            </a:r>
          </a:p>
          <a:p>
            <a:pPr marL="228600" indent="-228600" eaLnBrk="1" hangingPunct="1">
              <a:buFont typeface="Calibri Light" panose="020F0302020204030204" pitchFamily="34" charset="0"/>
              <a:buAutoNum type="arabicPeriod"/>
            </a:pPr>
            <a:endParaRPr lang="en-US" altLang="zh-CN" dirty="0" smtClean="0"/>
          </a:p>
          <a:p>
            <a:pPr marL="228600" indent="-228600" eaLnBrk="1" hangingPunct="1">
              <a:buFont typeface="Calibri Light" panose="020F0302020204030204" pitchFamily="34" charset="0"/>
              <a:buAutoNum type="arabicPeriod"/>
            </a:pPr>
            <a:r>
              <a:rPr lang="en-US" altLang="zh-CN" dirty="0" smtClean="0"/>
              <a:t>For the </a:t>
            </a:r>
            <a:r>
              <a:rPr lang="en-US" altLang="zh-CN" dirty="0" err="1" smtClean="0"/>
              <a:t>Fandisk</a:t>
            </a:r>
            <a:r>
              <a:rPr lang="en-US" altLang="zh-CN" dirty="0" smtClean="0"/>
              <a:t> model, PCA obtains the smallest number of bad points with normal deviation between 80 to 90 degrees among all compared methods. It is because that the </a:t>
            </a:r>
            <a:r>
              <a:rPr lang="en-US" altLang="zh-CN" dirty="0" err="1" smtClean="0"/>
              <a:t>normals</a:t>
            </a:r>
            <a:r>
              <a:rPr lang="en-US" altLang="zh-CN" dirty="0" smtClean="0"/>
              <a:t> near sharp features by PCA are excessively smoothed and the largest deviations are almost 40 to 60 degrees.</a:t>
            </a:r>
          </a:p>
          <a:p>
            <a:pPr marL="228600" indent="-228600" eaLnBrk="1" hangingPunct="1">
              <a:buFont typeface="Calibri Light" panose="020F0302020204030204" pitchFamily="34" charset="0"/>
              <a:buAutoNum type="arabicPeriod"/>
            </a:pPr>
            <a:endParaRPr lang="en-US" altLang="zh-CN" dirty="0" smtClean="0"/>
          </a:p>
          <a:p>
            <a:pPr marL="228600" indent="-228600" eaLnBrk="1" hangingPunct="1">
              <a:buFont typeface="Calibri Light" panose="020F0302020204030204" pitchFamily="34" charset="0"/>
              <a:buAutoNum type="arabicPeriod"/>
            </a:pPr>
            <a:r>
              <a:rPr lang="en-US" altLang="zh-CN" dirty="0" smtClean="0"/>
              <a:t>The higher deviation between the 80 to 90 degrees from RNE, HF and our method is mainly because that heavy noise makes the intersection of two planes becoming a ribbon, not a line, where the points are supposed to have two directions there,</a:t>
            </a:r>
            <a:r>
              <a:rPr lang="en-US" altLang="zh-CN" baseline="0" dirty="0" smtClean="0"/>
              <a:t> &amp; one of them may deviate from the input </a:t>
            </a:r>
            <a:r>
              <a:rPr lang="en-US" altLang="zh-CN" baseline="0" dirty="0" err="1" smtClean="0"/>
              <a:t>normals</a:t>
            </a:r>
            <a:r>
              <a:rPr lang="en-US" altLang="zh-CN" baseline="0" dirty="0" smtClean="0"/>
              <a:t> about 90 degrees.</a:t>
            </a:r>
            <a:endParaRPr lang="en-US" altLang="zh-CN" dirty="0" smtClean="0"/>
          </a:p>
        </p:txBody>
      </p:sp>
    </p:spTree>
    <p:extLst>
      <p:ext uri="{BB962C8B-B14F-4D97-AF65-F5344CB8AC3E}">
        <p14:creationId xmlns:p14="http://schemas.microsoft.com/office/powerpoint/2010/main" val="2190958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EEA390-F686-49A5-B496-8D75E2A25639}" type="slidenum">
              <a:rPr lang="en-US" altLang="zh-CN" smtClean="0"/>
              <a:pPr/>
              <a:t>29</a:t>
            </a:fld>
            <a:endParaRPr lang="en-US" altLang="zh-CN" smtClean="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marL="228600" indent="-228600" eaLnBrk="1" hangingPunct="1">
              <a:buFontTx/>
              <a:buAutoNum type="arabicPeriod"/>
            </a:pPr>
            <a:r>
              <a:rPr lang="en-US" altLang="zh-CN" dirty="0" smtClean="0"/>
              <a:t>This figure shows the </a:t>
            </a:r>
            <a:r>
              <a:rPr lang="en-US" altLang="zh-CN" dirty="0" err="1" smtClean="0"/>
              <a:t>normals</a:t>
            </a:r>
            <a:r>
              <a:rPr lang="en-US" altLang="zh-CN" dirty="0" smtClean="0"/>
              <a:t> estimated on a Cube sampled with face-specific variations of density.</a:t>
            </a:r>
          </a:p>
          <a:p>
            <a:pPr marL="228600" indent="-228600" eaLnBrk="1" hangingPunct="1">
              <a:buFontTx/>
              <a:buAutoNum type="arabicPeriod"/>
            </a:pPr>
            <a:r>
              <a:rPr lang="en-US" altLang="zh-CN" dirty="0" smtClean="0"/>
              <a:t>PCA and RNE are severely affected by the non-uniform sampling.</a:t>
            </a:r>
          </a:p>
          <a:p>
            <a:pPr marL="228600" indent="-228600" eaLnBrk="1" hangingPunct="1">
              <a:buFontTx/>
              <a:buAutoNum type="arabicPeriod"/>
            </a:pPr>
            <a:r>
              <a:rPr lang="en-US" altLang="zh-CN" dirty="0" smtClean="0"/>
              <a:t>Since HF has designed a sampling strategy to deal with density variation, it performs better than the two. However, there are still some errors near sharp features.</a:t>
            </a:r>
          </a:p>
          <a:p>
            <a:pPr marL="228600" indent="-228600" eaLnBrk="1" hangingPunct="1">
              <a:buFontTx/>
              <a:buAutoNum type="arabicPeriod"/>
            </a:pPr>
            <a:r>
              <a:rPr lang="en-US" altLang="zh-CN" dirty="0" smtClean="0"/>
              <a:t>Our method can effectively overcome the sampling anisotropy around sharp features</a:t>
            </a:r>
          </a:p>
        </p:txBody>
      </p:sp>
    </p:spTree>
    <p:extLst>
      <p:ext uri="{BB962C8B-B14F-4D97-AF65-F5344CB8AC3E}">
        <p14:creationId xmlns:p14="http://schemas.microsoft.com/office/powerpoint/2010/main" val="3254789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p:spPr>
        <p:txBody>
          <a:bodyPr/>
          <a:lstStyle/>
          <a:p>
            <a:pPr eaLnBrk="1" hangingPunct="1">
              <a:spcBef>
                <a:spcPct val="0"/>
              </a:spcBef>
            </a:pPr>
            <a:r>
              <a:rPr lang="en-US" altLang="zh-CN" dirty="0" smtClean="0"/>
              <a:t>Why do we estimate them,</a:t>
            </a:r>
            <a:r>
              <a:rPr lang="en-US" altLang="zh-CN" baseline="0" dirty="0" smtClean="0"/>
              <a:t> </a:t>
            </a:r>
            <a:r>
              <a:rPr lang="en-US" altLang="zh-CN" dirty="0" smtClean="0"/>
              <a:t>considering that some 3D scanners can offer such properties. </a:t>
            </a:r>
          </a:p>
          <a:p>
            <a:pPr eaLnBrk="1" hangingPunct="1">
              <a:spcBef>
                <a:spcPct val="0"/>
              </a:spcBef>
            </a:pPr>
            <a:r>
              <a:rPr lang="en-US" altLang="zh-CN" dirty="0" smtClean="0"/>
              <a:t>It is because that more low-cost general digitizing devices &amp; computer vision algorithms do not provide such properties. So we have to estimate them.</a:t>
            </a:r>
          </a:p>
        </p:txBody>
      </p:sp>
      <p:sp>
        <p:nvSpPr>
          <p:cNvPr id="819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3E62A6-1F4B-4A90-AAD1-84E1AD1EEA61}" type="slidenum">
              <a:rPr lang="zh-CN" altLang="en-US" smtClean="0"/>
              <a:pPr/>
              <a:t>3</a:t>
            </a:fld>
            <a:endParaRPr lang="zh-CN" altLang="en-US" smtClean="0"/>
          </a:p>
        </p:txBody>
      </p:sp>
    </p:spTree>
    <p:extLst>
      <p:ext uri="{BB962C8B-B14F-4D97-AF65-F5344CB8AC3E}">
        <p14:creationId xmlns:p14="http://schemas.microsoft.com/office/powerpoint/2010/main" val="3299039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8EDEB3C-03F1-4C4A-A04C-082D5D1287F9}" type="slidenum">
              <a:rPr lang="en-US" altLang="zh-CN" smtClean="0"/>
              <a:pPr/>
              <a:t>30</a:t>
            </a:fld>
            <a:endParaRPr lang="en-US" altLang="zh-CN" smtClean="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marL="228600" indent="-228600" eaLnBrk="1" hangingPunct="1">
              <a:buFontTx/>
              <a:buAutoNum type="arabicPeriod"/>
            </a:pPr>
            <a:r>
              <a:rPr lang="en-US" altLang="zh-CN" dirty="0" smtClean="0"/>
              <a:t>To evaluate our method more precisely, models with different noise scales are computed.</a:t>
            </a:r>
          </a:p>
          <a:p>
            <a:pPr marL="228600" indent="-228600" eaLnBrk="1" hangingPunct="1">
              <a:buFontTx/>
              <a:buAutoNum type="arabicPeriod"/>
            </a:pPr>
            <a:r>
              <a:rPr lang="en-US" altLang="zh-CN" dirty="0" smtClean="0"/>
              <a:t>RMS and the number of bad points (NBP) are presented.</a:t>
            </a:r>
          </a:p>
          <a:p>
            <a:pPr marL="228600" indent="-228600" eaLnBrk="1" hangingPunct="1"/>
            <a:r>
              <a:rPr lang="en-US" altLang="zh-CN" dirty="0" smtClean="0"/>
              <a:t>2. The statistics illustrate that our method achieves the lowest RMS  and NBP.</a:t>
            </a:r>
            <a:r>
              <a:rPr lang="en-US" altLang="zh-CN" baseline="0" dirty="0" smtClean="0"/>
              <a:t> i.e.</a:t>
            </a:r>
            <a:r>
              <a:rPr lang="en-US" altLang="zh-CN" dirty="0" smtClean="0"/>
              <a:t> More accurate </a:t>
            </a:r>
            <a:r>
              <a:rPr lang="en-US" altLang="zh-CN" dirty="0" err="1" smtClean="0"/>
              <a:t>normals</a:t>
            </a:r>
            <a:r>
              <a:rPr lang="en-US" altLang="zh-CN" dirty="0" smtClean="0"/>
              <a:t> are estimated under different noise scales</a:t>
            </a:r>
            <a:r>
              <a:rPr lang="en-US" altLang="zh-CN" baseline="0" dirty="0" smtClean="0"/>
              <a:t> by our method.</a:t>
            </a:r>
            <a:endParaRPr lang="en-US" altLang="zh-CN" dirty="0" smtClean="0"/>
          </a:p>
        </p:txBody>
      </p:sp>
    </p:spTree>
    <p:extLst>
      <p:ext uri="{BB962C8B-B14F-4D97-AF65-F5344CB8AC3E}">
        <p14:creationId xmlns:p14="http://schemas.microsoft.com/office/powerpoint/2010/main" val="239622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0352F01-D625-452E-A233-FC131BE4CF44}" type="slidenum">
              <a:rPr lang="en-US" altLang="zh-CN" smtClean="0"/>
              <a:pPr/>
              <a:t>31</a:t>
            </a:fld>
            <a:endParaRPr lang="en-US" altLang="zh-CN"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marL="228600" indent="-228600" eaLnBrk="1" hangingPunct="1">
              <a:buFontTx/>
              <a:buAutoNum type="arabicPeriod"/>
            </a:pPr>
            <a:r>
              <a:rPr lang="en-US" altLang="zh-CN" dirty="0" smtClean="0"/>
              <a:t>We also apply our method to some real scanned point clouds in which the typical imperfections, such as noise, outliers and non-uniform distribution are ubiquitous.</a:t>
            </a:r>
          </a:p>
          <a:p>
            <a:pPr marL="228600" indent="-228600" eaLnBrk="1" hangingPunct="1">
              <a:buFontTx/>
              <a:buAutoNum type="arabicPeriod"/>
            </a:pPr>
            <a:r>
              <a:rPr lang="en-US" altLang="zh-CN" dirty="0" smtClean="0"/>
              <a:t>our algorithm recovers edges faithfully.</a:t>
            </a:r>
          </a:p>
        </p:txBody>
      </p:sp>
    </p:spTree>
    <p:extLst>
      <p:ext uri="{BB962C8B-B14F-4D97-AF65-F5344CB8AC3E}">
        <p14:creationId xmlns:p14="http://schemas.microsoft.com/office/powerpoint/2010/main" val="40279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76D8445-CD62-417C-A19D-044051198BE1}" type="slidenum">
              <a:rPr lang="en-US" altLang="zh-CN" smtClean="0"/>
              <a:pPr/>
              <a:t>32</a:t>
            </a:fld>
            <a:endParaRPr lang="en-US" altLang="zh-CN"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marL="228600" indent="-228600" eaLnBrk="1" hangingPunct="1"/>
            <a:r>
              <a:rPr lang="en-US" altLang="zh-CN" smtClean="0"/>
              <a:t>1. The Taichi model has complex structures in the marked region. Our algorithm preserves the sharp feature well even in such complicated case.</a:t>
            </a:r>
          </a:p>
          <a:p>
            <a:pPr marL="228600" indent="-228600" eaLnBrk="1" hangingPunct="1"/>
            <a:r>
              <a:rPr lang="en-US" altLang="zh-CN" smtClean="0"/>
              <a:t>2. The Genus2 model contains close-by surface sheets in the marked regions. The normal estimation approaches based on distance, such as PCA and its variants, tend to be affected greatly, while our structure based method not.</a:t>
            </a:r>
          </a:p>
        </p:txBody>
      </p:sp>
    </p:spTree>
    <p:extLst>
      <p:ext uri="{BB962C8B-B14F-4D97-AF65-F5344CB8AC3E}">
        <p14:creationId xmlns:p14="http://schemas.microsoft.com/office/powerpoint/2010/main" val="3649611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2BDCC61-95E2-4324-B178-452E6FBF80CE}" type="slidenum">
              <a:rPr lang="en-US" altLang="zh-CN" smtClean="0"/>
              <a:pPr/>
              <a:t>33</a:t>
            </a:fld>
            <a:endParaRPr lang="en-US" altLang="zh-CN" smtClean="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r>
              <a:rPr lang="en-US" altLang="zh-CN" smtClean="0"/>
              <a:t>1. Tiny structures challenge normal estimation. The Shutter contains many such tiny structures. When some of them are sampled adequately as the marked region, faithful normals are estimated by our method and the tiny structures can be visualized clearer.</a:t>
            </a:r>
          </a:p>
        </p:txBody>
      </p:sp>
    </p:spTree>
    <p:extLst>
      <p:ext uri="{BB962C8B-B14F-4D97-AF65-F5344CB8AC3E}">
        <p14:creationId xmlns:p14="http://schemas.microsoft.com/office/powerpoint/2010/main" val="2816886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67F1C4F-E9AA-4E27-AA7D-82FE51B23B31}" type="slidenum">
              <a:rPr lang="en-US" altLang="zh-CN" smtClean="0"/>
              <a:pPr>
                <a:defRPr/>
              </a:pPr>
              <a:t>34</a:t>
            </a:fld>
            <a:endParaRPr lang="en-US" altLang="zh-CN"/>
          </a:p>
        </p:txBody>
      </p:sp>
    </p:spTree>
    <p:extLst>
      <p:ext uri="{BB962C8B-B14F-4D97-AF65-F5344CB8AC3E}">
        <p14:creationId xmlns:p14="http://schemas.microsoft.com/office/powerpoint/2010/main" val="882968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p:spPr>
        <p:txBody>
          <a:bodyPr/>
          <a:lstStyle/>
          <a:p>
            <a:r>
              <a:rPr lang="en-US" altLang="zh-CN" smtClean="0"/>
              <a:t>In the following, I will present some related works, …, </a:t>
            </a:r>
            <a:endParaRPr lang="zh-CN" altLang="en-US" smtClean="0"/>
          </a:p>
        </p:txBody>
      </p:sp>
      <p:sp>
        <p:nvSpPr>
          <p:cNvPr id="2253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A0A04EC-3E27-4E6B-BD5F-FE988F8023C1}" type="slidenum">
              <a:rPr lang="en-US" altLang="zh-CN" smtClean="0"/>
              <a:pPr/>
              <a:t>35</a:t>
            </a:fld>
            <a:endParaRPr lang="en-US" altLang="zh-CN" smtClean="0"/>
          </a:p>
        </p:txBody>
      </p:sp>
    </p:spTree>
    <p:extLst>
      <p:ext uri="{BB962C8B-B14F-4D97-AF65-F5344CB8AC3E}">
        <p14:creationId xmlns:p14="http://schemas.microsoft.com/office/powerpoint/2010/main" val="4255529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3AF1675-4292-4AC6-A7A3-F422727AC1BA}" type="slidenum">
              <a:rPr lang="en-US" altLang="zh-CN" smtClean="0"/>
              <a:pPr/>
              <a:t>36</a:t>
            </a:fld>
            <a:endParaRPr lang="en-US" altLang="zh-CN"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marL="228600" indent="-228600" eaLnBrk="1" hangingPunct="1">
              <a:buFontTx/>
              <a:buAutoNum type="arabicPeriod"/>
            </a:pPr>
            <a:r>
              <a:rPr lang="en-US" altLang="zh-CN" smtClean="0"/>
              <a:t>We further demonstrate the effectiveness of our neighborhood segmentation algorithm on sharp feature detection, which is a fundamental problem in geometry analysis. </a:t>
            </a:r>
          </a:p>
          <a:p>
            <a:pPr marL="228600" indent="-228600" eaLnBrk="1" hangingPunct="1">
              <a:buFontTx/>
              <a:buAutoNum type="arabicPeriod"/>
            </a:pPr>
            <a:r>
              <a:rPr lang="en-US" altLang="zh-CN" smtClean="0"/>
              <a:t>The sharp features are usually detected as the intersection of multiple piecewise smooth surfaces.</a:t>
            </a:r>
          </a:p>
          <a:p>
            <a:pPr marL="228600" indent="-228600" eaLnBrk="1" hangingPunct="1">
              <a:buFontTx/>
              <a:buAutoNum type="arabicPeriod"/>
            </a:pPr>
            <a:r>
              <a:rPr lang="en-US" altLang="zh-CN" smtClean="0"/>
              <a:t>For each candidate feature point i, we segment its neighborhood into some subneighborhoods and fit a plane for each. </a:t>
            </a:r>
          </a:p>
          <a:p>
            <a:pPr marL="228600" indent="-228600" eaLnBrk="1" hangingPunct="1">
              <a:buFontTx/>
              <a:buAutoNum type="arabicPeriod"/>
            </a:pPr>
            <a:r>
              <a:rPr lang="en-US" altLang="zh-CN" smtClean="0"/>
              <a:t>If there is more than one planes which include $pi$ , we consider $i$ as a feature point.</a:t>
            </a:r>
          </a:p>
          <a:p>
            <a:pPr marL="228600" indent="-228600" eaLnBrk="1" hangingPunct="1"/>
            <a:endParaRPr lang="en-US" altLang="zh-CN" smtClean="0"/>
          </a:p>
          <a:p>
            <a:pPr marL="228600" indent="-228600" eaLnBrk="1" hangingPunct="1"/>
            <a:endParaRPr lang="en-US" altLang="zh-CN" smtClean="0"/>
          </a:p>
        </p:txBody>
      </p:sp>
    </p:spTree>
    <p:extLst>
      <p:ext uri="{BB962C8B-B14F-4D97-AF65-F5344CB8AC3E}">
        <p14:creationId xmlns:p14="http://schemas.microsoft.com/office/powerpoint/2010/main" val="4271057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F311395-D33C-4871-8615-8B9E7144C573}" type="slidenum">
              <a:rPr lang="en-US" altLang="zh-CN" smtClean="0"/>
              <a:pPr/>
              <a:t>37</a:t>
            </a:fld>
            <a:endParaRPr lang="en-US" altLang="zh-CN" smtClean="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marL="228600" indent="-228600" eaLnBrk="1" hangingPunct="1">
              <a:buFont typeface="Calibri Light" panose="020F0302020204030204" pitchFamily="34" charset="0"/>
              <a:buAutoNum type="arabicPeriod"/>
            </a:pPr>
            <a:r>
              <a:rPr lang="en-US" altLang="zh-CN" smtClean="0"/>
              <a:t>There are sharp feature detection results of three different models.</a:t>
            </a:r>
          </a:p>
          <a:p>
            <a:pPr marL="228600" indent="-228600" eaLnBrk="1" hangingPunct="1">
              <a:buFont typeface="Calibri Light" panose="020F0302020204030204" pitchFamily="34" charset="0"/>
              <a:buAutoNum type="arabicPeriod"/>
            </a:pPr>
            <a:r>
              <a:rPr lang="en-US" altLang="zh-CN" smtClean="0"/>
              <a:t>For these noise-free models, our method achieves almost perfect detection results.</a:t>
            </a:r>
          </a:p>
          <a:p>
            <a:pPr marL="228600" indent="-228600" eaLnBrk="1" hangingPunct="1">
              <a:buFont typeface="Calibri Light" panose="020F0302020204030204" pitchFamily="34" charset="0"/>
              <a:buAutoNum type="arabicPeriod"/>
            </a:pPr>
            <a:endParaRPr lang="en-US" altLang="zh-CN" smtClean="0"/>
          </a:p>
          <a:p>
            <a:pPr marL="228600" indent="-228600" eaLnBrk="1" hangingPunct="1">
              <a:buFont typeface="Calibri Light" panose="020F0302020204030204" pitchFamily="34" charset="0"/>
              <a:buAutoNum type="arabicPeriod"/>
            </a:pPr>
            <a:r>
              <a:rPr lang="en-US" altLang="zh-CN" smtClean="0"/>
              <a:t>In order to demonstrate the robustness of our method, the results of Fandisk models with 10% and 20% Gaussian noise (perturbed by centered Gaussian  noise with the standard deviation of 10% and 20% average distance between points) are shown.</a:t>
            </a:r>
          </a:p>
          <a:p>
            <a:pPr marL="228600" indent="-228600" eaLnBrk="1" hangingPunct="1">
              <a:buFont typeface="Calibri Light" panose="020F0302020204030204" pitchFamily="34" charset="0"/>
              <a:buAutoNum type="arabicPeriod"/>
            </a:pPr>
            <a:r>
              <a:rPr lang="en-US" altLang="zh-CN" smtClean="0"/>
              <a:t>Our method is able to detect the sharp features in different noise scales. Moreover, the weak features are recovered.</a:t>
            </a:r>
          </a:p>
          <a:p>
            <a:pPr marL="228600" indent="-228600" eaLnBrk="1" hangingPunct="1"/>
            <a:endParaRPr lang="en-US" altLang="zh-CN" smtClean="0"/>
          </a:p>
        </p:txBody>
      </p:sp>
    </p:spTree>
    <p:extLst>
      <p:ext uri="{BB962C8B-B14F-4D97-AF65-F5344CB8AC3E}">
        <p14:creationId xmlns:p14="http://schemas.microsoft.com/office/powerpoint/2010/main" val="601015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3745FE-AE03-403A-B832-CAEEEE10868E}" type="slidenum">
              <a:rPr lang="en-US" altLang="zh-CN" smtClean="0"/>
              <a:pPr/>
              <a:t>38</a:t>
            </a:fld>
            <a:endParaRPr lang="en-US" altLang="zh-CN"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marL="228600" indent="-228600" eaLnBrk="1" hangingPunct="1">
              <a:buFont typeface="Calibri Light" panose="020F0302020204030204" pitchFamily="34" charset="0"/>
              <a:buAutoNum type="arabicPeriod"/>
            </a:pPr>
            <a:r>
              <a:rPr lang="en-US" altLang="zh-CN" smtClean="0"/>
              <a:t>Here are the comparison between the recent method by Park et al and ours.</a:t>
            </a:r>
          </a:p>
          <a:p>
            <a:pPr marL="228600" indent="-228600" eaLnBrk="1" hangingPunct="1">
              <a:buFont typeface="Calibri Light" panose="020F0302020204030204" pitchFamily="34" charset="0"/>
              <a:buAutoNum type="arabicPeriod"/>
            </a:pPr>
            <a:r>
              <a:rPr lang="en-US" altLang="zh-CN" smtClean="0"/>
              <a:t>Their method fails to restore weak features perfectly and some weak feature points at the top of the model are missing.</a:t>
            </a:r>
          </a:p>
          <a:p>
            <a:pPr marL="228600" indent="-228600" eaLnBrk="1" hangingPunct="1">
              <a:buFont typeface="Calibri Light" panose="020F0302020204030204" pitchFamily="34" charset="0"/>
              <a:buAutoNum type="arabicPeriod"/>
            </a:pPr>
            <a:r>
              <a:rPr lang="en-US" altLang="zh-CN" smtClean="0"/>
              <a:t>While our method is capable of recovering more weak feature points to a large extent.</a:t>
            </a:r>
          </a:p>
        </p:txBody>
      </p:sp>
    </p:spTree>
    <p:extLst>
      <p:ext uri="{BB962C8B-B14F-4D97-AF65-F5344CB8AC3E}">
        <p14:creationId xmlns:p14="http://schemas.microsoft.com/office/powerpoint/2010/main" val="865963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67F1C4F-E9AA-4E27-AA7D-82FE51B23B31}" type="slidenum">
              <a:rPr lang="en-US" altLang="zh-CN" smtClean="0"/>
              <a:pPr>
                <a:defRPr/>
              </a:pPr>
              <a:t>39</a:t>
            </a:fld>
            <a:endParaRPr lang="en-US" altLang="zh-CN"/>
          </a:p>
        </p:txBody>
      </p:sp>
    </p:spTree>
    <p:extLst>
      <p:ext uri="{BB962C8B-B14F-4D97-AF65-F5344CB8AC3E}">
        <p14:creationId xmlns:p14="http://schemas.microsoft.com/office/powerpoint/2010/main" val="159598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p:spPr>
        <p:txBody>
          <a:bodyPr/>
          <a:lstStyle/>
          <a:p>
            <a:r>
              <a:rPr lang="en-US" altLang="zh-CN" dirty="0" smtClean="0"/>
              <a:t>The raw point data may contain noise, non-uniform sampling &amp;</a:t>
            </a:r>
            <a:r>
              <a:rPr lang="en-US" altLang="zh-CN" baseline="0" dirty="0" smtClean="0"/>
              <a:t> sharp features </a:t>
            </a:r>
            <a:r>
              <a:rPr lang="en-US" altLang="zh-CN" dirty="0" smtClean="0"/>
              <a:t>Which bring challenges to robust normal estimation.</a:t>
            </a:r>
          </a:p>
          <a:p>
            <a:endParaRPr lang="zh-CN" altLang="en-US" dirty="0" smtClean="0"/>
          </a:p>
        </p:txBody>
      </p:sp>
      <p:sp>
        <p:nvSpPr>
          <p:cNvPr id="1024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CFB0BA4-0B3E-4D97-A8FD-A33931F4A14E}" type="slidenum">
              <a:rPr lang="en-US" altLang="zh-CN" smtClean="0"/>
              <a:pPr/>
              <a:t>4</a:t>
            </a:fld>
            <a:endParaRPr lang="en-US" altLang="zh-CN" smtClean="0"/>
          </a:p>
        </p:txBody>
      </p:sp>
    </p:spTree>
    <p:extLst>
      <p:ext uri="{BB962C8B-B14F-4D97-AF65-F5344CB8AC3E}">
        <p14:creationId xmlns:p14="http://schemas.microsoft.com/office/powerpoint/2010/main" val="1619061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p:spPr>
        <p:txBody>
          <a:bodyPr/>
          <a:lstStyle/>
          <a:p>
            <a:r>
              <a:rPr lang="en-US" altLang="zh-CN" smtClean="0"/>
              <a:t>At end, we’ll thank anonymous reviewers for their useful comments; authors of some related papers for code and models in experiments; and the organizations listed for their generous support.</a:t>
            </a:r>
          </a:p>
          <a:p>
            <a:pPr>
              <a:spcBef>
                <a:spcPct val="0"/>
              </a:spcBef>
            </a:pPr>
            <a:endParaRPr lang="en-US" altLang="zh-CN" smtClean="0"/>
          </a:p>
          <a:p>
            <a:pPr>
              <a:spcBef>
                <a:spcPct val="0"/>
              </a:spcBef>
            </a:pPr>
            <a:endParaRPr lang="en-US" altLang="zh-CN" smtClean="0"/>
          </a:p>
        </p:txBody>
      </p:sp>
      <p:sp>
        <p:nvSpPr>
          <p:cNvPr id="317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EA426750-274C-478B-A865-2C8366349BD7}" type="slidenum">
              <a:rPr lang="en-US" altLang="zh-CN" sz="1200"/>
              <a:pPr algn="r"/>
              <a:t>40</a:t>
            </a:fld>
            <a:endParaRPr lang="en-US" altLang="zh-CN" sz="1200"/>
          </a:p>
        </p:txBody>
      </p:sp>
    </p:spTree>
    <p:extLst>
      <p:ext uri="{BB962C8B-B14F-4D97-AF65-F5344CB8AC3E}">
        <p14:creationId xmlns:p14="http://schemas.microsoft.com/office/powerpoint/2010/main" val="760092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67F1C4F-E9AA-4E27-AA7D-82FE51B23B31}" type="slidenum">
              <a:rPr lang="en-US" altLang="zh-CN" smtClean="0"/>
              <a:pPr>
                <a:defRPr/>
              </a:pPr>
              <a:t>41</a:t>
            </a:fld>
            <a:endParaRPr lang="en-US" altLang="zh-CN"/>
          </a:p>
        </p:txBody>
      </p:sp>
    </p:spTree>
    <p:extLst>
      <p:ext uri="{BB962C8B-B14F-4D97-AF65-F5344CB8AC3E}">
        <p14:creationId xmlns:p14="http://schemas.microsoft.com/office/powerpoint/2010/main" val="1613231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p:spPr>
        <p:txBody>
          <a:bodyPr/>
          <a:lstStyle/>
          <a:p>
            <a:r>
              <a:rPr lang="en-US" altLang="zh-CN" smtClean="0"/>
              <a:t>In the following, I will present some related works, …, </a:t>
            </a:r>
            <a:endParaRPr lang="zh-CN" altLang="en-US" smtClean="0"/>
          </a:p>
        </p:txBody>
      </p:sp>
      <p:sp>
        <p:nvSpPr>
          <p:cNvPr id="1229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865CDE1-0264-4746-9B7D-B56837339C2F}" type="slidenum">
              <a:rPr lang="en-US" altLang="zh-CN" smtClean="0"/>
              <a:pPr/>
              <a:t>5</a:t>
            </a:fld>
            <a:endParaRPr lang="en-US" altLang="zh-CN" smtClean="0"/>
          </a:p>
        </p:txBody>
      </p:sp>
    </p:spTree>
    <p:extLst>
      <p:ext uri="{BB962C8B-B14F-4D97-AF65-F5344CB8AC3E}">
        <p14:creationId xmlns:p14="http://schemas.microsoft.com/office/powerpoint/2010/main" val="48906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p:spPr>
      </p:sp>
      <p:sp>
        <p:nvSpPr>
          <p:cNvPr id="14339" name="备注占位符 2"/>
          <p:cNvSpPr>
            <a:spLocks noGrp="1"/>
          </p:cNvSpPr>
          <p:nvPr>
            <p:ph type="body" idx="1"/>
          </p:nvPr>
        </p:nvSpPr>
        <p:spPr>
          <a:noFill/>
        </p:spPr>
        <p:txBody>
          <a:bodyPr/>
          <a:lstStyle/>
          <a:p>
            <a:pPr eaLnBrk="1" hangingPunct="1">
              <a:spcBef>
                <a:spcPct val="0"/>
              </a:spcBef>
            </a:pPr>
            <a:r>
              <a:rPr lang="en-US" altLang="zh-CN" dirty="0" smtClean="0"/>
              <a:t>Many existing algorithms contribute to the problem, [and can be classified into regression based approach, normal mollification approaches, and Delaunay based methods.]</a:t>
            </a:r>
          </a:p>
          <a:p>
            <a:pPr eaLnBrk="1" hangingPunct="1">
              <a:spcBef>
                <a:spcPct val="0"/>
              </a:spcBef>
            </a:pPr>
            <a:endParaRPr lang="en-US" altLang="zh-CN" dirty="0" smtClean="0"/>
          </a:p>
          <a:p>
            <a:pPr eaLnBrk="1" hangingPunct="1">
              <a:spcBef>
                <a:spcPct val="0"/>
              </a:spcBef>
            </a:pPr>
            <a:r>
              <a:rPr lang="en-US" altLang="zh-CN" dirty="0" smtClean="0">
                <a:solidFill>
                  <a:schemeClr val="bg1">
                    <a:lumMod val="65000"/>
                  </a:schemeClr>
                </a:solidFill>
              </a:rPr>
              <a:t>[Normal mollification methods depends on preliminary normal estimation. </a:t>
            </a:r>
          </a:p>
          <a:p>
            <a:r>
              <a:rPr lang="en-US" altLang="zh-CN" dirty="0" smtClean="0">
                <a:solidFill>
                  <a:schemeClr val="bg1">
                    <a:lumMod val="65000"/>
                  </a:schemeClr>
                </a:solidFill>
              </a:rPr>
              <a:t>Delaunay based methods failed to compute the </a:t>
            </a:r>
            <a:r>
              <a:rPr lang="en-US" altLang="zh-CN" dirty="0" err="1" smtClean="0">
                <a:solidFill>
                  <a:schemeClr val="bg1">
                    <a:lumMod val="65000"/>
                  </a:schemeClr>
                </a:solidFill>
              </a:rPr>
              <a:t>normals</a:t>
            </a:r>
            <a:r>
              <a:rPr lang="en-US" altLang="zh-CN" dirty="0" smtClean="0">
                <a:solidFill>
                  <a:schemeClr val="bg1">
                    <a:lumMod val="65000"/>
                  </a:schemeClr>
                </a:solidFill>
              </a:rPr>
              <a:t> near</a:t>
            </a:r>
            <a:r>
              <a:rPr lang="en-US" altLang="zh-CN" baseline="0" dirty="0" smtClean="0">
                <a:solidFill>
                  <a:schemeClr val="bg1">
                    <a:lumMod val="65000"/>
                  </a:schemeClr>
                </a:solidFill>
              </a:rPr>
              <a:t> the</a:t>
            </a:r>
            <a:r>
              <a:rPr lang="en-US" altLang="zh-CN" dirty="0" smtClean="0">
                <a:solidFill>
                  <a:schemeClr val="bg1">
                    <a:lumMod val="65000"/>
                  </a:schemeClr>
                </a:solidFill>
              </a:rPr>
              <a:t> sharp features accurately.</a:t>
            </a:r>
          </a:p>
          <a:p>
            <a:r>
              <a:rPr lang="en-US" altLang="zh-CN" dirty="0" smtClean="0">
                <a:solidFill>
                  <a:schemeClr val="bg1">
                    <a:lumMod val="65000"/>
                  </a:schemeClr>
                </a:solidFill>
              </a:rPr>
              <a:t>Regression-based methods tend to smooth sharp features when the whole neighborhoods are used to estimate normal.]</a:t>
            </a:r>
          </a:p>
          <a:p>
            <a:endParaRPr lang="en-US" altLang="zh-CN" dirty="0" smtClean="0"/>
          </a:p>
          <a:p>
            <a:r>
              <a:rPr lang="en-US" altLang="zh-CN" dirty="0" smtClean="0"/>
              <a:t>These two methods are the most recently proposed, focusing on estimating </a:t>
            </a:r>
            <a:r>
              <a:rPr lang="en-US" altLang="zh-CN" dirty="0" err="1" smtClean="0"/>
              <a:t>normals</a:t>
            </a:r>
            <a:r>
              <a:rPr lang="en-US" altLang="zh-CN" dirty="0" smtClean="0"/>
              <a:t> near sharp features. However, they may generated incorrect </a:t>
            </a:r>
            <a:r>
              <a:rPr lang="en-US" altLang="zh-CN" dirty="0" err="1" smtClean="0"/>
              <a:t>normals</a:t>
            </a:r>
            <a:r>
              <a:rPr lang="en-US" altLang="zh-CN" dirty="0" smtClean="0"/>
              <a:t> for the points extremely near the sharp features when the date contains noise or are non-uniformly</a:t>
            </a:r>
            <a:r>
              <a:rPr lang="en-US" altLang="zh-CN" baseline="0" dirty="0" smtClean="0"/>
              <a:t> </a:t>
            </a:r>
            <a:r>
              <a:rPr lang="en-US" altLang="zh-CN" dirty="0" smtClean="0"/>
              <a:t>distributed. </a:t>
            </a:r>
          </a:p>
          <a:p>
            <a:pPr eaLnBrk="1" hangingPunct="1">
              <a:spcBef>
                <a:spcPct val="0"/>
              </a:spcBef>
            </a:pPr>
            <a:endParaRPr lang="en-US" altLang="zh-CN" dirty="0" smtClean="0"/>
          </a:p>
          <a:p>
            <a:pPr eaLnBrk="1" hangingPunct="1">
              <a:spcBef>
                <a:spcPct val="0"/>
              </a:spcBef>
            </a:pPr>
            <a:r>
              <a:rPr lang="en-US" altLang="zh-CN" dirty="0" smtClean="0"/>
              <a:t>------------------ Comments ----------------------</a:t>
            </a:r>
          </a:p>
          <a:p>
            <a:r>
              <a:rPr lang="en-US" altLang="zh-CN" dirty="0" smtClean="0"/>
              <a:t>HF introduces a uniform sampling strategy to overcome the influence of density variation. However, the computed </a:t>
            </a:r>
            <a:r>
              <a:rPr lang="en-US" altLang="zh-CN" dirty="0" err="1" smtClean="0"/>
              <a:t>normals</a:t>
            </a:r>
            <a:r>
              <a:rPr lang="en-US" altLang="zh-CN" dirty="0" smtClean="0"/>
              <a:t> are unreliable for the points near sharp features, as shown in Fig.1, especially when the dihedral angel is large.</a:t>
            </a:r>
          </a:p>
          <a:p>
            <a:endParaRPr lang="zh-CN" altLang="en-US" dirty="0" smtClean="0"/>
          </a:p>
        </p:txBody>
      </p:sp>
      <p:sp>
        <p:nvSpPr>
          <p:cNvPr id="1434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339DC4-B61D-4D12-B103-1C132FB97323}" type="slidenum">
              <a:rPr lang="en-US" altLang="zh-CN" smtClean="0"/>
              <a:pPr/>
              <a:t>6</a:t>
            </a:fld>
            <a:endParaRPr lang="en-US" altLang="zh-CN" smtClean="0"/>
          </a:p>
        </p:txBody>
      </p:sp>
    </p:spTree>
    <p:extLst>
      <p:ext uri="{BB962C8B-B14F-4D97-AF65-F5344CB8AC3E}">
        <p14:creationId xmlns:p14="http://schemas.microsoft.com/office/powerpoint/2010/main" val="1589634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C37587-61A2-45D3-A800-45BB592C4322}" type="slidenum">
              <a:rPr lang="en-US" altLang="zh-CN" smtClean="0"/>
              <a:pPr/>
              <a:t>7</a:t>
            </a:fld>
            <a:endParaRPr lang="en-US" altLang="zh-CN"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r>
              <a:rPr lang="en-US" altLang="zh-CN" dirty="0" smtClean="0"/>
              <a:t>1.When the point is near sharp features, its neighborhood is anisotropic i.e. sampled from several piecewise surfaces.</a:t>
            </a:r>
          </a:p>
          <a:p>
            <a:pPr eaLnBrk="1" hangingPunct="1"/>
            <a:endParaRPr lang="en-US" altLang="zh-CN" dirty="0" smtClean="0"/>
          </a:p>
          <a:p>
            <a:pPr eaLnBrk="1" hangingPunct="1"/>
            <a:r>
              <a:rPr lang="en-US" altLang="zh-CN" dirty="0" smtClean="0"/>
              <a:t>2. These surfaces can be approximated by planes and each of them is a 2D subspace.</a:t>
            </a:r>
          </a:p>
          <a:p>
            <a:pPr eaLnBrk="1" hangingPunct="1"/>
            <a:endParaRPr lang="en-US" altLang="zh-CN" dirty="0" smtClean="0"/>
          </a:p>
          <a:p>
            <a:pPr eaLnBrk="1" hangingPunct="1"/>
            <a:r>
              <a:rPr lang="en-US" altLang="zh-CN" dirty="0" smtClean="0"/>
              <a:t>3. And we can identify these planes by our Low-rank subspace clustering framework with prior knowledge.</a:t>
            </a:r>
          </a:p>
          <a:p>
            <a:pPr eaLnBrk="1" hangingPunct="1"/>
            <a:r>
              <a:rPr lang="en-US" altLang="zh-CN" dirty="0" smtClean="0"/>
              <a:t>Even two points from different subspaces, are very close to the edges, they are distinguished faithfully.</a:t>
            </a:r>
          </a:p>
          <a:p>
            <a:pPr eaLnBrk="1" hangingPunct="1"/>
            <a:endParaRPr lang="en-US" altLang="zh-CN" dirty="0" smtClean="0"/>
          </a:p>
          <a:p>
            <a:r>
              <a:rPr lang="en-US" altLang="zh-CN" dirty="0" smtClean="0"/>
              <a:t>Once a point’s neighborhood is segmented into different subspaces, it is easy to identify the most consistent one and compute accurate normal using it.</a:t>
            </a:r>
          </a:p>
          <a:p>
            <a:r>
              <a:rPr lang="en-US" altLang="zh-CN" dirty="0" smtClean="0"/>
              <a:t>We have to note that the</a:t>
            </a:r>
            <a:r>
              <a:rPr lang="en-US" altLang="zh-CN" baseline="0" dirty="0" smtClean="0"/>
              <a:t> standard low rank representation model failed to do this.</a:t>
            </a:r>
          </a:p>
          <a:p>
            <a:endParaRPr lang="en-US" altLang="zh-CN" baseline="0" dirty="0" smtClean="0"/>
          </a:p>
          <a:p>
            <a:r>
              <a:rPr lang="en-US" altLang="zh-CN" baseline="0" smtClean="0"/>
              <a:t>--------</a:t>
            </a:r>
            <a:endParaRPr lang="en-US" altLang="zh-CN" baseline="0" dirty="0" smtClean="0"/>
          </a:p>
        </p:txBody>
      </p:sp>
    </p:spTree>
    <p:extLst>
      <p:ext uri="{BB962C8B-B14F-4D97-AF65-F5344CB8AC3E}">
        <p14:creationId xmlns:p14="http://schemas.microsoft.com/office/powerpoint/2010/main" val="90390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p:spPr>
        <p:txBody>
          <a:bodyPr/>
          <a:lstStyle/>
          <a:p>
            <a:r>
              <a:rPr lang="en-US" altLang="zh-CN" dirty="0" smtClean="0"/>
              <a:t>Here are  the contributions</a:t>
            </a:r>
            <a:r>
              <a:rPr lang="en-US" altLang="zh-CN" baseline="0" dirty="0" smtClean="0"/>
              <a:t> of our paper:</a:t>
            </a:r>
            <a:endParaRPr lang="en-US" altLang="zh-CN" dirty="0" smtClean="0"/>
          </a:p>
          <a:p>
            <a:r>
              <a:rPr lang="en-US" altLang="zh-CN" dirty="0" smtClean="0"/>
              <a:t>First, a low-rank subspace clustering …</a:t>
            </a:r>
          </a:p>
          <a:p>
            <a:endParaRPr lang="en-US" altLang="zh-CN" dirty="0" smtClean="0"/>
          </a:p>
          <a:p>
            <a:r>
              <a:rPr lang="en-US" altLang="zh-CN" dirty="0" smtClean="0"/>
              <a:t>Second, we demonstrate the utility of LRSCPK for segmenting  isotropic …</a:t>
            </a:r>
          </a:p>
          <a:p>
            <a:endParaRPr lang="en-US" altLang="zh-CN" dirty="0" smtClean="0"/>
          </a:p>
          <a:p>
            <a:r>
              <a:rPr lang="en-US" altLang="zh-CN" dirty="0" smtClean="0"/>
              <a:t>Finally, the estimated </a:t>
            </a:r>
            <a:r>
              <a:rPr lang="en-US" altLang="zh-CN" dirty="0" err="1" smtClean="0"/>
              <a:t>normals</a:t>
            </a:r>
            <a:r>
              <a:rPr lang="en-US" altLang="zh-CN" dirty="0" smtClean="0"/>
              <a:t> …, even in the presence of noise and non-uniform samplings.</a:t>
            </a:r>
          </a:p>
          <a:p>
            <a:endParaRPr lang="en-US" altLang="zh-CN" dirty="0" smtClean="0"/>
          </a:p>
          <a:p>
            <a:r>
              <a:rPr lang="en-US" altLang="zh-CN" dirty="0" smtClean="0"/>
              <a:t>------------------ Comments ----------------------</a:t>
            </a:r>
          </a:p>
          <a:p>
            <a:endParaRPr lang="en-US" altLang="zh-CN" dirty="0" smtClean="0"/>
          </a:p>
          <a:p>
            <a:r>
              <a:rPr lang="en-US" altLang="zh-CN" dirty="0" smtClean="0"/>
              <a:t>The standard LRR model works under the assumption that the data are sampled from multiple independent subspaces.</a:t>
            </a:r>
          </a:p>
          <a:p>
            <a:endParaRPr lang="zh-CN" altLang="en-US" dirty="0" smtClean="0"/>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A5E2F93-5929-4354-85AB-75EEF0E07F23}" type="slidenum">
              <a:rPr lang="en-US" altLang="zh-CN" smtClean="0"/>
              <a:pPr/>
              <a:t>8</a:t>
            </a:fld>
            <a:endParaRPr lang="en-US" altLang="zh-CN" smtClean="0"/>
          </a:p>
        </p:txBody>
      </p:sp>
    </p:spTree>
    <p:extLst>
      <p:ext uri="{BB962C8B-B14F-4D97-AF65-F5344CB8AC3E}">
        <p14:creationId xmlns:p14="http://schemas.microsoft.com/office/powerpoint/2010/main" val="1714558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FA11F36-70AC-42D8-B120-8FD9C9F1C17E}" type="slidenum">
              <a:rPr lang="en-US" altLang="zh-CN" smtClean="0"/>
              <a:pPr/>
              <a:t>9</a:t>
            </a:fld>
            <a:endParaRPr lang="en-US" altLang="zh-CN" smtClean="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r>
              <a:rPr lang="en-US" altLang="zh-CN" dirty="0" smtClean="0"/>
              <a:t>Before introducing our LRSCPK framework, I would like to introduce some related models in subspace clustering first.</a:t>
            </a:r>
          </a:p>
          <a:p>
            <a:pPr eaLnBrk="1" hangingPunct="1"/>
            <a:endParaRPr lang="en-US" altLang="zh-CN" dirty="0" smtClean="0"/>
          </a:p>
          <a:p>
            <a:pPr eaLnBrk="1" hangingPunct="1"/>
            <a:r>
              <a:rPr lang="en-US" altLang="zh-CN" dirty="0" smtClean="0"/>
              <a:t>A number of approaches have been proposed in the past two decades, [including algebraic methods, Iterative methods, statistical methods and spectral clustering-based methods.]</a:t>
            </a:r>
          </a:p>
          <a:p>
            <a:pPr eaLnBrk="1" hangingPunct="1"/>
            <a:endParaRPr lang="en-US" altLang="zh-CN" dirty="0" smtClean="0"/>
          </a:p>
          <a:p>
            <a:pPr eaLnBrk="1" hangingPunct="1"/>
            <a:r>
              <a:rPr lang="en-US" altLang="zh-CN" dirty="0" smtClean="0"/>
              <a:t>Inspired by the success of compressive sensing, recent advances in subspace segmentation make use of </a:t>
            </a:r>
            <a:r>
              <a:rPr lang="en-US" altLang="zh-CN" dirty="0" err="1" smtClean="0"/>
              <a:t>sparsity</a:t>
            </a:r>
            <a:r>
              <a:rPr lang="en-US" altLang="zh-CN" dirty="0" smtClean="0"/>
              <a:t>-based techniques which belong to spectral clustering-based methods.</a:t>
            </a:r>
          </a:p>
          <a:p>
            <a:pPr eaLnBrk="1" hangingPunct="1"/>
            <a:endParaRPr lang="zh-CN" altLang="en-US" dirty="0" smtClean="0"/>
          </a:p>
          <a:p>
            <a:pPr eaLnBrk="1" hangingPunct="1"/>
            <a:r>
              <a:rPr lang="en-US" altLang="zh-CN" dirty="0" smtClean="0"/>
              <a:t>The most distinguishing works are these two.</a:t>
            </a:r>
            <a:endParaRPr lang="zh-CN" altLang="en-US" dirty="0" smtClean="0"/>
          </a:p>
        </p:txBody>
      </p:sp>
    </p:spTree>
    <p:extLst>
      <p:ext uri="{BB962C8B-B14F-4D97-AF65-F5344CB8AC3E}">
        <p14:creationId xmlns:p14="http://schemas.microsoft.com/office/powerpoint/2010/main" val="3534857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5196D46-39AB-4501-8B0E-8C91F1FBA584}" type="slidenum">
              <a:rPr lang="en-US" altLang="zh-CN"/>
              <a:pPr>
                <a:defRPr/>
              </a:pPr>
              <a:t>‹#›</a:t>
            </a:fld>
            <a:endParaRPr lang="en-US" altLang="zh-CN"/>
          </a:p>
        </p:txBody>
      </p:sp>
    </p:spTree>
    <p:extLst>
      <p:ext uri="{BB962C8B-B14F-4D97-AF65-F5344CB8AC3E}">
        <p14:creationId xmlns:p14="http://schemas.microsoft.com/office/powerpoint/2010/main" val="4187177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957BB48-98D0-4EA9-8FDA-130CD894C26D}" type="slidenum">
              <a:rPr lang="en-US" altLang="zh-CN"/>
              <a:pPr>
                <a:defRPr/>
              </a:pPr>
              <a:t>‹#›</a:t>
            </a:fld>
            <a:endParaRPr lang="en-US" altLang="zh-CN"/>
          </a:p>
        </p:txBody>
      </p:sp>
    </p:spTree>
    <p:extLst>
      <p:ext uri="{BB962C8B-B14F-4D97-AF65-F5344CB8AC3E}">
        <p14:creationId xmlns:p14="http://schemas.microsoft.com/office/powerpoint/2010/main" val="148443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51BF1D7-D39F-40F7-97E9-5026C37E5DAA}" type="slidenum">
              <a:rPr lang="en-US" altLang="zh-CN"/>
              <a:pPr>
                <a:defRPr/>
              </a:pPr>
              <a:t>‹#›</a:t>
            </a:fld>
            <a:endParaRPr lang="en-US" altLang="zh-CN"/>
          </a:p>
        </p:txBody>
      </p:sp>
    </p:spTree>
    <p:extLst>
      <p:ext uri="{BB962C8B-B14F-4D97-AF65-F5344CB8AC3E}">
        <p14:creationId xmlns:p14="http://schemas.microsoft.com/office/powerpoint/2010/main" val="3523812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E7C2C3C-57B3-4C53-9629-34910F4FE99E}" type="slidenum">
              <a:rPr lang="en-US" altLang="zh-CN"/>
              <a:pPr>
                <a:defRPr/>
              </a:pPr>
              <a:t>‹#›</a:t>
            </a:fld>
            <a:endParaRPr lang="en-US" altLang="zh-CN"/>
          </a:p>
        </p:txBody>
      </p:sp>
    </p:spTree>
    <p:extLst>
      <p:ext uri="{BB962C8B-B14F-4D97-AF65-F5344CB8AC3E}">
        <p14:creationId xmlns:p14="http://schemas.microsoft.com/office/powerpoint/2010/main" val="3930638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A342693-6E5A-477C-87EC-F3B3F0207EC4}" type="slidenum">
              <a:rPr lang="en-US" altLang="zh-CN"/>
              <a:pPr>
                <a:defRPr/>
              </a:pPr>
              <a:t>‹#›</a:t>
            </a:fld>
            <a:endParaRPr lang="en-US" altLang="zh-CN"/>
          </a:p>
        </p:txBody>
      </p:sp>
    </p:spTree>
    <p:extLst>
      <p:ext uri="{BB962C8B-B14F-4D97-AF65-F5344CB8AC3E}">
        <p14:creationId xmlns:p14="http://schemas.microsoft.com/office/powerpoint/2010/main" val="49588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132ED7A-F92C-477C-8D6A-76C74064A2E6}" type="slidenum">
              <a:rPr lang="en-US" altLang="zh-CN"/>
              <a:pPr>
                <a:defRPr/>
              </a:pPr>
              <a:t>‹#›</a:t>
            </a:fld>
            <a:endParaRPr lang="en-US" altLang="zh-CN"/>
          </a:p>
        </p:txBody>
      </p:sp>
    </p:spTree>
    <p:extLst>
      <p:ext uri="{BB962C8B-B14F-4D97-AF65-F5344CB8AC3E}">
        <p14:creationId xmlns:p14="http://schemas.microsoft.com/office/powerpoint/2010/main" val="2020709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47151A93-134A-40DC-A754-7C156229FBD4}" type="slidenum">
              <a:rPr lang="en-US" altLang="zh-CN"/>
              <a:pPr>
                <a:defRPr/>
              </a:pPr>
              <a:t>‹#›</a:t>
            </a:fld>
            <a:endParaRPr lang="en-US" altLang="zh-CN"/>
          </a:p>
        </p:txBody>
      </p:sp>
    </p:spTree>
    <p:extLst>
      <p:ext uri="{BB962C8B-B14F-4D97-AF65-F5344CB8AC3E}">
        <p14:creationId xmlns:p14="http://schemas.microsoft.com/office/powerpoint/2010/main" val="4039858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93E0CFA6-07A2-4933-AD9E-8C8E8D473945}" type="slidenum">
              <a:rPr lang="en-US" altLang="zh-CN"/>
              <a:pPr>
                <a:defRPr/>
              </a:pPr>
              <a:t>‹#›</a:t>
            </a:fld>
            <a:endParaRPr lang="en-US" altLang="zh-CN"/>
          </a:p>
        </p:txBody>
      </p:sp>
    </p:spTree>
    <p:extLst>
      <p:ext uri="{BB962C8B-B14F-4D97-AF65-F5344CB8AC3E}">
        <p14:creationId xmlns:p14="http://schemas.microsoft.com/office/powerpoint/2010/main" val="3049532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EACBFB2-B151-4524-8E14-0E916C8724C1}" type="slidenum">
              <a:rPr lang="en-US" altLang="zh-CN"/>
              <a:pPr>
                <a:defRPr/>
              </a:pPr>
              <a:t>‹#›</a:t>
            </a:fld>
            <a:endParaRPr lang="en-US" altLang="zh-CN"/>
          </a:p>
        </p:txBody>
      </p:sp>
    </p:spTree>
    <p:extLst>
      <p:ext uri="{BB962C8B-B14F-4D97-AF65-F5344CB8AC3E}">
        <p14:creationId xmlns:p14="http://schemas.microsoft.com/office/powerpoint/2010/main" val="2733883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FF5A498-E1AA-4724-8718-D81792F9E5AB}" type="slidenum">
              <a:rPr lang="en-US" altLang="zh-CN"/>
              <a:pPr>
                <a:defRPr/>
              </a:pPr>
              <a:t>‹#›</a:t>
            </a:fld>
            <a:endParaRPr lang="en-US" altLang="zh-CN"/>
          </a:p>
        </p:txBody>
      </p:sp>
    </p:spTree>
    <p:extLst>
      <p:ext uri="{BB962C8B-B14F-4D97-AF65-F5344CB8AC3E}">
        <p14:creationId xmlns:p14="http://schemas.microsoft.com/office/powerpoint/2010/main" val="978599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FEF6FE8-3911-4E37-8504-8E8601DAF981}" type="slidenum">
              <a:rPr lang="en-US" altLang="zh-CN"/>
              <a:pPr>
                <a:defRPr/>
              </a:pPr>
              <a:t>‹#›</a:t>
            </a:fld>
            <a:endParaRPr lang="en-US" altLang="zh-CN"/>
          </a:p>
        </p:txBody>
      </p:sp>
    </p:spTree>
    <p:extLst>
      <p:ext uri="{BB962C8B-B14F-4D97-AF65-F5344CB8AC3E}">
        <p14:creationId xmlns:p14="http://schemas.microsoft.com/office/powerpoint/2010/main" val="400505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A2B497F6-F4BE-49F0-9D92-C011FD734C3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2.wmf"/><Relationship Id="rId18" Type="http://schemas.openxmlformats.org/officeDocument/2006/relationships/oleObject" Target="../embeddings/oleObject8.bin"/><Relationship Id="rId3" Type="http://schemas.openxmlformats.org/officeDocument/2006/relationships/notesSlide" Target="../notesSlides/notesSlide10.xml"/><Relationship Id="rId7" Type="http://schemas.openxmlformats.org/officeDocument/2006/relationships/image" Target="../media/image29.wmf"/><Relationship Id="rId12" Type="http://schemas.openxmlformats.org/officeDocument/2006/relationships/oleObject" Target="../embeddings/oleObject5.bin"/><Relationship Id="rId17" Type="http://schemas.openxmlformats.org/officeDocument/2006/relationships/image" Target="../media/image34.wmf"/><Relationship Id="rId2" Type="http://schemas.openxmlformats.org/officeDocument/2006/relationships/slideLayout" Target="../slideLayouts/slideLayout7.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1.wmf"/><Relationship Id="rId5" Type="http://schemas.openxmlformats.org/officeDocument/2006/relationships/image" Target="../media/image28.wmf"/><Relationship Id="rId15" Type="http://schemas.openxmlformats.org/officeDocument/2006/relationships/image" Target="../media/image33.wmf"/><Relationship Id="rId10" Type="http://schemas.openxmlformats.org/officeDocument/2006/relationships/oleObject" Target="../embeddings/oleObject4.bin"/><Relationship Id="rId19" Type="http://schemas.openxmlformats.org/officeDocument/2006/relationships/image" Target="../media/image35.wmf"/><Relationship Id="rId4" Type="http://schemas.openxmlformats.org/officeDocument/2006/relationships/oleObject" Target="../embeddings/oleObject1.bin"/><Relationship Id="rId9" Type="http://schemas.openxmlformats.org/officeDocument/2006/relationships/image" Target="../media/image30.wmf"/><Relationship Id="rId14"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37.wmf"/><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35.wmf"/><Relationship Id="rId5" Type="http://schemas.openxmlformats.org/officeDocument/2006/relationships/image" Target="../media/image36.wmf"/><Relationship Id="rId10" Type="http://schemas.openxmlformats.org/officeDocument/2006/relationships/oleObject" Target="../embeddings/oleObject11.bin"/><Relationship Id="rId4" Type="http://schemas.openxmlformats.org/officeDocument/2006/relationships/oleObject" Target="../embeddings/oleObject9.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slides/_rels/slide13.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image" Target="../media/image45.wmf"/><Relationship Id="rId3" Type="http://schemas.openxmlformats.org/officeDocument/2006/relationships/notesSlide" Target="../notesSlides/notesSlide13.xml"/><Relationship Id="rId7" Type="http://schemas.openxmlformats.org/officeDocument/2006/relationships/oleObject" Target="../embeddings/oleObject13.bin"/><Relationship Id="rId12"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46.wmf"/><Relationship Id="rId11" Type="http://schemas.openxmlformats.org/officeDocument/2006/relationships/image" Target="../media/image50.jpeg"/><Relationship Id="rId5" Type="http://schemas.openxmlformats.org/officeDocument/2006/relationships/oleObject" Target="../embeddings/oleObject12.bin"/><Relationship Id="rId10" Type="http://schemas.openxmlformats.org/officeDocument/2006/relationships/image" Target="../media/image49.jpeg"/><Relationship Id="rId4" Type="http://schemas.openxmlformats.org/officeDocument/2006/relationships/image" Target="../media/image48.png"/><Relationship Id="rId9" Type="http://schemas.openxmlformats.org/officeDocument/2006/relationships/image" Target="../media/image44.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4.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wmf"/><Relationship Id="rId9" Type="http://schemas.openxmlformats.org/officeDocument/2006/relationships/image" Target="../media/image52.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66.wmf"/><Relationship Id="rId18" Type="http://schemas.openxmlformats.org/officeDocument/2006/relationships/oleObject" Target="../embeddings/oleObject22.bin"/><Relationship Id="rId3" Type="http://schemas.openxmlformats.org/officeDocument/2006/relationships/notesSlide" Target="../notesSlides/notesSlide17.xml"/><Relationship Id="rId21" Type="http://schemas.openxmlformats.org/officeDocument/2006/relationships/image" Target="../media/image71.png"/><Relationship Id="rId7" Type="http://schemas.openxmlformats.org/officeDocument/2006/relationships/image" Target="../media/image63.wmf"/><Relationship Id="rId12" Type="http://schemas.openxmlformats.org/officeDocument/2006/relationships/oleObject" Target="../embeddings/oleObject19.bin"/><Relationship Id="rId17" Type="http://schemas.openxmlformats.org/officeDocument/2006/relationships/image" Target="../media/image68.wmf"/><Relationship Id="rId2" Type="http://schemas.openxmlformats.org/officeDocument/2006/relationships/slideLayout" Target="../slideLayouts/slideLayout7.xml"/><Relationship Id="rId16" Type="http://schemas.openxmlformats.org/officeDocument/2006/relationships/oleObject" Target="../embeddings/oleObject21.bin"/><Relationship Id="rId20" Type="http://schemas.openxmlformats.org/officeDocument/2006/relationships/image" Target="../media/image70.wmf"/><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image" Target="../media/image65.wmf"/><Relationship Id="rId5" Type="http://schemas.openxmlformats.org/officeDocument/2006/relationships/image" Target="../media/image62.wmf"/><Relationship Id="rId15" Type="http://schemas.openxmlformats.org/officeDocument/2006/relationships/image" Target="../media/image67.wmf"/><Relationship Id="rId10" Type="http://schemas.openxmlformats.org/officeDocument/2006/relationships/oleObject" Target="../embeddings/oleObject18.bin"/><Relationship Id="rId19" Type="http://schemas.openxmlformats.org/officeDocument/2006/relationships/image" Target="../media/image69.wmf"/><Relationship Id="rId4" Type="http://schemas.openxmlformats.org/officeDocument/2006/relationships/oleObject" Target="../embeddings/oleObject15.bin"/><Relationship Id="rId9" Type="http://schemas.openxmlformats.org/officeDocument/2006/relationships/image" Target="../media/image64.wmf"/><Relationship Id="rId14" Type="http://schemas.openxmlformats.org/officeDocument/2006/relationships/oleObject" Target="../embeddings/oleObject20.bin"/></Relationships>
</file>

<file path=ppt/slides/_rels/slide18.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notesSlide" Target="../notesSlides/notesSlide18.xml"/><Relationship Id="rId7" Type="http://schemas.openxmlformats.org/officeDocument/2006/relationships/image" Target="../media/image72.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4.bin"/><Relationship Id="rId5" Type="http://schemas.openxmlformats.org/officeDocument/2006/relationships/image" Target="../media/image46.wmf"/><Relationship Id="rId10" Type="http://schemas.openxmlformats.org/officeDocument/2006/relationships/oleObject" Target="../embeddings/oleObject25.bin"/><Relationship Id="rId4" Type="http://schemas.openxmlformats.org/officeDocument/2006/relationships/oleObject" Target="../embeddings/oleObject23.bin"/><Relationship Id="rId9"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80.wmf"/><Relationship Id="rId3" Type="http://schemas.openxmlformats.org/officeDocument/2006/relationships/notesSlide" Target="../notesSlides/notesSlide20.xml"/><Relationship Id="rId7" Type="http://schemas.openxmlformats.org/officeDocument/2006/relationships/image" Target="../media/image77.wmf"/><Relationship Id="rId12" Type="http://schemas.openxmlformats.org/officeDocument/2006/relationships/oleObject" Target="../embeddings/oleObject30.bin"/><Relationship Id="rId17" Type="http://schemas.openxmlformats.org/officeDocument/2006/relationships/oleObject" Target="../embeddings/oleObject33.bin"/><Relationship Id="rId2" Type="http://schemas.openxmlformats.org/officeDocument/2006/relationships/slideLayout" Target="../slideLayouts/slideLayout7.xml"/><Relationship Id="rId16" Type="http://schemas.openxmlformats.org/officeDocument/2006/relationships/oleObject" Target="../embeddings/oleObject32.bin"/><Relationship Id="rId1" Type="http://schemas.openxmlformats.org/officeDocument/2006/relationships/vmlDrawing" Target="../drawings/vmlDrawing7.vml"/><Relationship Id="rId6" Type="http://schemas.openxmlformats.org/officeDocument/2006/relationships/oleObject" Target="../embeddings/oleObject27.bin"/><Relationship Id="rId11" Type="http://schemas.openxmlformats.org/officeDocument/2006/relationships/image" Target="../media/image79.wmf"/><Relationship Id="rId5" Type="http://schemas.openxmlformats.org/officeDocument/2006/relationships/image" Target="../media/image76.wmf"/><Relationship Id="rId15" Type="http://schemas.openxmlformats.org/officeDocument/2006/relationships/image" Target="../media/image81.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78.wmf"/><Relationship Id="rId14" Type="http://schemas.openxmlformats.org/officeDocument/2006/relationships/oleObject" Target="../embeddings/oleObject31.bin"/></Relationships>
</file>

<file path=ppt/slides/_rels/slide21.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notesSlide" Target="../notesSlides/notesSlide21.xml"/><Relationship Id="rId7"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82.wmf"/><Relationship Id="rId11" Type="http://schemas.openxmlformats.org/officeDocument/2006/relationships/image" Target="../media/image63.wmf"/><Relationship Id="rId5" Type="http://schemas.openxmlformats.org/officeDocument/2006/relationships/oleObject" Target="../embeddings/oleObject34.bin"/><Relationship Id="rId10" Type="http://schemas.openxmlformats.org/officeDocument/2006/relationships/oleObject" Target="../embeddings/oleObject37.bin"/><Relationship Id="rId4" Type="http://schemas.openxmlformats.org/officeDocument/2006/relationships/image" Target="../media/image83.jpeg"/><Relationship Id="rId9" Type="http://schemas.openxmlformats.org/officeDocument/2006/relationships/oleObject" Target="../embeddings/oleObject36.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88.wmf"/><Relationship Id="rId3" Type="http://schemas.openxmlformats.org/officeDocument/2006/relationships/notesSlide" Target="../notesSlides/notesSlide22.xml"/><Relationship Id="rId7" Type="http://schemas.openxmlformats.org/officeDocument/2006/relationships/image" Target="../media/image85.wmf"/><Relationship Id="rId12" Type="http://schemas.openxmlformats.org/officeDocument/2006/relationships/oleObject" Target="../embeddings/oleObject42.bin"/><Relationship Id="rId17" Type="http://schemas.openxmlformats.org/officeDocument/2006/relationships/image" Target="../media/image80.wmf"/><Relationship Id="rId2" Type="http://schemas.openxmlformats.org/officeDocument/2006/relationships/slideLayout" Target="../slideLayouts/slideLayout7.xml"/><Relationship Id="rId16" Type="http://schemas.openxmlformats.org/officeDocument/2006/relationships/oleObject" Target="../embeddings/oleObject44.bin"/><Relationship Id="rId1" Type="http://schemas.openxmlformats.org/officeDocument/2006/relationships/vmlDrawing" Target="../drawings/vmlDrawing9.vml"/><Relationship Id="rId6" Type="http://schemas.openxmlformats.org/officeDocument/2006/relationships/oleObject" Target="../embeddings/oleObject39.bin"/><Relationship Id="rId11" Type="http://schemas.openxmlformats.org/officeDocument/2006/relationships/image" Target="../media/image87.wmf"/><Relationship Id="rId5" Type="http://schemas.openxmlformats.org/officeDocument/2006/relationships/image" Target="../media/image84.wmf"/><Relationship Id="rId15" Type="http://schemas.openxmlformats.org/officeDocument/2006/relationships/image" Target="../media/image89.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86.wmf"/><Relationship Id="rId14" Type="http://schemas.openxmlformats.org/officeDocument/2006/relationships/oleObject" Target="../embeddings/oleObject43.bin"/></Relationships>
</file>

<file path=ppt/slides/_rels/slide2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23.xml"/><Relationship Id="rId7" Type="http://schemas.openxmlformats.org/officeDocument/2006/relationships/image" Target="../media/image74.png"/><Relationship Id="rId12" Type="http://schemas.openxmlformats.org/officeDocument/2006/relationships/image" Target="../media/image90.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29.wmf"/><Relationship Id="rId11" Type="http://schemas.openxmlformats.org/officeDocument/2006/relationships/oleObject" Target="../embeddings/oleObject46.bin"/><Relationship Id="rId5" Type="http://schemas.openxmlformats.org/officeDocument/2006/relationships/oleObject" Target="../embeddings/oleObject45.bin"/><Relationship Id="rId10" Type="http://schemas.openxmlformats.org/officeDocument/2006/relationships/image" Target="../media/image94.wmf"/><Relationship Id="rId4" Type="http://schemas.openxmlformats.org/officeDocument/2006/relationships/image" Target="../media/image91.png"/><Relationship Id="rId9"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02.wmf"/><Relationship Id="rId4" Type="http://schemas.openxmlformats.org/officeDocument/2006/relationships/image" Target="../media/image101.wmf"/></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30.xml"/><Relationship Id="rId7" Type="http://schemas.openxmlformats.org/officeDocument/2006/relationships/image" Target="../media/image105.wmf"/><Relationship Id="rId12" Type="http://schemas.openxmlformats.org/officeDocument/2006/relationships/image" Target="../media/image108.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48.bin"/><Relationship Id="rId11" Type="http://schemas.openxmlformats.org/officeDocument/2006/relationships/image" Target="../media/image107.wmf"/><Relationship Id="rId5" Type="http://schemas.openxmlformats.org/officeDocument/2006/relationships/image" Target="../media/image104.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106.wmf"/></Relationships>
</file>

<file path=ppt/slides/_rels/slide31.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0.wmf"/></Relationships>
</file>

<file path=ppt/slides/_rels/slide32.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2.wmf"/></Relationships>
</file>

<file path=ppt/slides/_rels/slide33.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38.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381000" y="1219200"/>
            <a:ext cx="84185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3600" b="1" dirty="0">
                <a:solidFill>
                  <a:srgbClr val="0070C0"/>
                </a:solidFill>
                <a:latin typeface="Comic Sans MS" pitchFamily="66" charset="0"/>
                <a:ea typeface="+mj-ea"/>
                <a:cs typeface="+mj-cs"/>
              </a:rPr>
              <a:t>Point Cloud Normal Estimation via Low-Rank Subspace Clustering</a:t>
            </a:r>
          </a:p>
        </p:txBody>
      </p:sp>
      <p:sp>
        <p:nvSpPr>
          <p:cNvPr id="4" name="Subtitle 18"/>
          <p:cNvSpPr txBox="1">
            <a:spLocks/>
          </p:cNvSpPr>
          <p:nvPr/>
        </p:nvSpPr>
        <p:spPr bwMode="auto">
          <a:xfrm>
            <a:off x="838200" y="5334000"/>
            <a:ext cx="7961313" cy="914400"/>
          </a:xfrm>
          <a:prstGeom prst="rect">
            <a:avLst/>
          </a:prstGeom>
          <a:noFill/>
          <a:ln w="9525">
            <a:noFill/>
            <a:miter lim="800000"/>
            <a:headEnd/>
            <a:tailEnd/>
          </a:ln>
        </p:spPr>
        <p:txBody>
          <a:bodyPr>
            <a:normAutofit fontScale="92500" lnSpcReduction="20000"/>
          </a:bodyPr>
          <a:lstStyle/>
          <a:p>
            <a:pPr>
              <a:spcBef>
                <a:spcPct val="20000"/>
              </a:spcBef>
              <a:buClr>
                <a:schemeClr val="accent1"/>
              </a:buClr>
              <a:buSzPct val="50000"/>
              <a:defRPr/>
            </a:pPr>
            <a:r>
              <a:rPr lang="en-US" sz="2000" baseline="30000" dirty="0">
                <a:latin typeface="+mn-lt"/>
                <a:ea typeface="+mn-ea"/>
              </a:rPr>
              <a:t>1   </a:t>
            </a:r>
            <a:r>
              <a:rPr lang="en-US" sz="2000" dirty="0"/>
              <a:t>CGGI Lab, Dalian University of Technology</a:t>
            </a:r>
          </a:p>
          <a:p>
            <a:pPr>
              <a:spcBef>
                <a:spcPct val="20000"/>
              </a:spcBef>
              <a:buClr>
                <a:schemeClr val="accent1"/>
              </a:buClr>
              <a:buSzPct val="50000"/>
              <a:defRPr/>
            </a:pPr>
            <a:r>
              <a:rPr lang="en-US" sz="2000" baseline="30000" dirty="0">
                <a:latin typeface="+mn-lt"/>
                <a:ea typeface="+mn-ea"/>
              </a:rPr>
              <a:t>2</a:t>
            </a:r>
            <a:r>
              <a:rPr lang="en-US" sz="2000" dirty="0">
                <a:latin typeface="+mn-lt"/>
                <a:ea typeface="+mn-ea"/>
              </a:rPr>
              <a:t>  Nanjing University of Aeronautics and Astronautics</a:t>
            </a:r>
          </a:p>
          <a:p>
            <a:pPr>
              <a:spcBef>
                <a:spcPct val="20000"/>
              </a:spcBef>
              <a:buClr>
                <a:schemeClr val="accent1"/>
              </a:buClr>
              <a:buSzPct val="50000"/>
              <a:defRPr/>
            </a:pPr>
            <a:r>
              <a:rPr lang="en-US" altLang="zh-CN" sz="2000" baseline="30000" dirty="0"/>
              <a:t>3</a:t>
            </a:r>
            <a:r>
              <a:rPr lang="en-US" sz="2000" dirty="0">
                <a:latin typeface="+mn-lt"/>
                <a:ea typeface="+mn-ea"/>
              </a:rPr>
              <a:t>  Delaware State University</a:t>
            </a:r>
          </a:p>
          <a:p>
            <a:pPr>
              <a:spcBef>
                <a:spcPct val="20000"/>
              </a:spcBef>
              <a:buClr>
                <a:schemeClr val="accent1"/>
              </a:buClr>
              <a:buSzPct val="50000"/>
              <a:defRPr/>
            </a:pPr>
            <a:endParaRPr lang="en-US" sz="2800" dirty="0">
              <a:solidFill>
                <a:schemeClr val="tx1">
                  <a:tint val="75000"/>
                </a:schemeClr>
              </a:solidFill>
              <a:latin typeface="+mn-lt"/>
              <a:ea typeface="+mn-ea"/>
            </a:endParaRPr>
          </a:p>
        </p:txBody>
      </p:sp>
      <p:sp>
        <p:nvSpPr>
          <p:cNvPr id="3076" name="矩形 4"/>
          <p:cNvSpPr>
            <a:spLocks noChangeArrowheads="1"/>
          </p:cNvSpPr>
          <p:nvPr/>
        </p:nvSpPr>
        <p:spPr bwMode="auto">
          <a:xfrm>
            <a:off x="711200" y="3741738"/>
            <a:ext cx="76771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buClr>
                <a:schemeClr val="accent1"/>
              </a:buClr>
              <a:buSzPct val="50000"/>
              <a:buFontTx/>
              <a:buNone/>
            </a:pPr>
            <a:r>
              <a:rPr lang="en-US" altLang="zh-CN" sz="2400"/>
              <a:t>Jie Zhang</a:t>
            </a:r>
            <a:r>
              <a:rPr lang="en-US" altLang="zh-CN" sz="2400" baseline="30000"/>
              <a:t>1</a:t>
            </a:r>
            <a:r>
              <a:rPr lang="en-US" altLang="zh-CN" sz="2400"/>
              <a:t>, Junjie Cao</a:t>
            </a:r>
            <a:r>
              <a:rPr lang="en-US" altLang="zh-CN" sz="2400" baseline="30000"/>
              <a:t>1</a:t>
            </a:r>
            <a:r>
              <a:rPr lang="en-US" altLang="zh-CN" sz="2400"/>
              <a:t>, Xiuping Liu</a:t>
            </a:r>
            <a:r>
              <a:rPr lang="en-US" altLang="zh-CN" sz="2400" baseline="30000"/>
              <a:t>1</a:t>
            </a:r>
            <a:r>
              <a:rPr lang="en-US" altLang="zh-CN" sz="2400"/>
              <a:t>, Jun Wang</a:t>
            </a:r>
            <a:r>
              <a:rPr lang="en-US" altLang="zh-CN" sz="2400" baseline="30000"/>
              <a:t>2</a:t>
            </a:r>
            <a:r>
              <a:rPr lang="en-US" altLang="zh-CN" sz="2400"/>
              <a:t>,  Jian Liu</a:t>
            </a:r>
            <a:r>
              <a:rPr lang="en-US" altLang="zh-CN" sz="2400" baseline="30000"/>
              <a:t>1</a:t>
            </a:r>
            <a:r>
              <a:rPr lang="en-US" altLang="zh-CN" sz="2400"/>
              <a:t>, Xiquan Shi</a:t>
            </a:r>
            <a:r>
              <a:rPr lang="en-US" altLang="zh-CN" sz="2400" baseline="30000"/>
              <a:t>3</a:t>
            </a:r>
          </a:p>
        </p:txBody>
      </p:sp>
      <p:pic>
        <p:nvPicPr>
          <p:cNvPr id="2" name="图片 1"/>
          <p:cNvPicPr>
            <a:picLocks noChangeAspect="1"/>
          </p:cNvPicPr>
          <p:nvPr/>
        </p:nvPicPr>
        <p:blipFill>
          <a:blip r:embed="rId3"/>
          <a:stretch>
            <a:fillRect/>
          </a:stretch>
        </p:blipFill>
        <p:spPr>
          <a:xfrm>
            <a:off x="6035675" y="19729"/>
            <a:ext cx="3108325" cy="92183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11597B5-6F4E-440B-A0AE-8ACDC720B456}" type="slidenum">
              <a:rPr lang="en-US" altLang="zh-CN" sz="1400" smtClean="0"/>
              <a:pPr>
                <a:spcBef>
                  <a:spcPct val="0"/>
                </a:spcBef>
                <a:buFontTx/>
                <a:buNone/>
              </a:pPr>
              <a:t>10</a:t>
            </a:fld>
            <a:endParaRPr lang="en-US" altLang="zh-CN" sz="1400" smtClean="0"/>
          </a:p>
        </p:txBody>
      </p:sp>
      <p:graphicFrame>
        <p:nvGraphicFramePr>
          <p:cNvPr id="61444" name="Object 4"/>
          <p:cNvGraphicFramePr>
            <a:graphicFrameLocks noChangeAspect="1"/>
          </p:cNvGraphicFramePr>
          <p:nvPr/>
        </p:nvGraphicFramePr>
        <p:xfrm>
          <a:off x="304800" y="2971800"/>
          <a:ext cx="5638800" cy="560388"/>
        </p:xfrm>
        <a:graphic>
          <a:graphicData uri="http://schemas.openxmlformats.org/presentationml/2006/ole">
            <mc:AlternateContent xmlns:mc="http://schemas.openxmlformats.org/markup-compatibility/2006">
              <mc:Choice xmlns:v="urn:schemas-microsoft-com:vml" Requires="v">
                <p:oleObj spid="_x0000_s21785" name="公式" r:id="rId4" imgW="2171700" imgH="215900" progId="Equation.3">
                  <p:embed/>
                </p:oleObj>
              </mc:Choice>
              <mc:Fallback>
                <p:oleObj name="公式" r:id="rId4" imgW="2171700" imgH="2159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971800"/>
                        <a:ext cx="56388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8" name="Text Box 7"/>
          <p:cNvSpPr txBox="1">
            <a:spLocks noChangeArrowheads="1"/>
          </p:cNvSpPr>
          <p:nvPr/>
        </p:nvSpPr>
        <p:spPr bwMode="auto">
          <a:xfrm>
            <a:off x="304800" y="7620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Representation based subspace clustering</a:t>
            </a:r>
          </a:p>
        </p:txBody>
      </p:sp>
      <p:grpSp>
        <p:nvGrpSpPr>
          <p:cNvPr id="61503" name="Group 63"/>
          <p:cNvGrpSpPr>
            <a:grpSpLocks/>
          </p:cNvGrpSpPr>
          <p:nvPr/>
        </p:nvGrpSpPr>
        <p:grpSpPr bwMode="auto">
          <a:xfrm>
            <a:off x="5410200" y="5257800"/>
            <a:ext cx="3200400" cy="838200"/>
            <a:chOff x="3408" y="2592"/>
            <a:chExt cx="2016" cy="528"/>
          </a:xfrm>
        </p:grpSpPr>
        <p:sp>
          <p:nvSpPr>
            <p:cNvPr id="21567" name="AutoShape 60"/>
            <p:cNvSpPr>
              <a:spLocks noChangeArrowheads="1"/>
            </p:cNvSpPr>
            <p:nvPr/>
          </p:nvSpPr>
          <p:spPr bwMode="auto">
            <a:xfrm>
              <a:off x="3408" y="2592"/>
              <a:ext cx="2016" cy="528"/>
            </a:xfrm>
            <a:prstGeom prst="horizontalScroll">
              <a:avLst>
                <a:gd name="adj" fmla="val 12500"/>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t>Affinity matrix </a:t>
              </a:r>
            </a:p>
          </p:txBody>
        </p:sp>
        <p:graphicFrame>
          <p:nvGraphicFramePr>
            <p:cNvPr id="21568" name="Object 9"/>
            <p:cNvGraphicFramePr>
              <a:graphicFrameLocks noChangeAspect="1"/>
            </p:cNvGraphicFramePr>
            <p:nvPr/>
          </p:nvGraphicFramePr>
          <p:xfrm>
            <a:off x="4512" y="2723"/>
            <a:ext cx="864" cy="301"/>
          </p:xfrm>
          <a:graphic>
            <a:graphicData uri="http://schemas.openxmlformats.org/presentationml/2006/ole">
              <mc:AlternateContent xmlns:mc="http://schemas.openxmlformats.org/markup-compatibility/2006">
                <mc:Choice xmlns:v="urn:schemas-microsoft-com:vml" Requires="v">
                  <p:oleObj spid="_x0000_s21786" name="公式" r:id="rId6" imgW="800100" imgH="279400" progId="Equation.3">
                    <p:embed/>
                  </p:oleObj>
                </mc:Choice>
                <mc:Fallback>
                  <p:oleObj name="公式" r:id="rId6" imgW="800100" imgH="2794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2" y="2723"/>
                          <a:ext cx="86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452" name="AutoShape 12"/>
          <p:cNvSpPr>
            <a:spLocks noChangeArrowheads="1"/>
          </p:cNvSpPr>
          <p:nvPr/>
        </p:nvSpPr>
        <p:spPr bwMode="auto">
          <a:xfrm>
            <a:off x="838200" y="2362200"/>
            <a:ext cx="685800" cy="685800"/>
          </a:xfrm>
          <a:prstGeom prst="downArrow">
            <a:avLst>
              <a:gd name="adj1" fmla="val 50000"/>
              <a:gd name="adj2" fmla="val 25000"/>
            </a:avLst>
          </a:prstGeom>
          <a:solidFill>
            <a:srgbClr val="3366FF">
              <a:alpha val="81960"/>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1465" name="Group 25"/>
          <p:cNvGrpSpPr>
            <a:grpSpLocks/>
          </p:cNvGrpSpPr>
          <p:nvPr/>
        </p:nvGrpSpPr>
        <p:grpSpPr bwMode="auto">
          <a:xfrm>
            <a:off x="4267200" y="1447800"/>
            <a:ext cx="3581400" cy="800100"/>
            <a:chOff x="1584" y="720"/>
            <a:chExt cx="2016" cy="504"/>
          </a:xfrm>
        </p:grpSpPr>
        <p:sp>
          <p:nvSpPr>
            <p:cNvPr id="21564" name="AutoShape 22"/>
            <p:cNvSpPr>
              <a:spLocks/>
            </p:cNvSpPr>
            <p:nvPr/>
          </p:nvSpPr>
          <p:spPr bwMode="auto">
            <a:xfrm>
              <a:off x="1584" y="720"/>
              <a:ext cx="2016" cy="504"/>
            </a:xfrm>
            <a:prstGeom prst="borderCallout1">
              <a:avLst>
                <a:gd name="adj1" fmla="val 14287"/>
                <a:gd name="adj2" fmla="val -2380"/>
                <a:gd name="adj3" fmla="val 31546"/>
                <a:gd name="adj4" fmla="val -14731"/>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t>     </a:t>
              </a:r>
              <a:r>
                <a:rPr lang="en-US" altLang="zh-CN" sz="2000" dirty="0"/>
                <a:t>-  data set</a:t>
              </a:r>
            </a:p>
            <a:p>
              <a:pPr eaLnBrk="1" hangingPunct="1">
                <a:spcBef>
                  <a:spcPct val="0"/>
                </a:spcBef>
                <a:buFontTx/>
                <a:buNone/>
              </a:pPr>
              <a:r>
                <a:rPr lang="en-US" altLang="zh-CN" sz="2000" dirty="0"/>
                <a:t>    -  </a:t>
              </a:r>
              <a:r>
                <a:rPr lang="en-US" altLang="zh-CN" sz="2000" dirty="0" smtClean="0"/>
                <a:t>representation </a:t>
              </a:r>
              <a:r>
                <a:rPr lang="en-US" altLang="zh-CN" sz="2000" dirty="0"/>
                <a:t>coefficient</a:t>
              </a:r>
            </a:p>
          </p:txBody>
        </p:sp>
        <p:graphicFrame>
          <p:nvGraphicFramePr>
            <p:cNvPr id="21565" name="Object 23"/>
            <p:cNvGraphicFramePr>
              <a:graphicFrameLocks noChangeAspect="1"/>
            </p:cNvGraphicFramePr>
            <p:nvPr/>
          </p:nvGraphicFramePr>
          <p:xfrm>
            <a:off x="1632" y="720"/>
            <a:ext cx="240" cy="223"/>
          </p:xfrm>
          <a:graphic>
            <a:graphicData uri="http://schemas.openxmlformats.org/presentationml/2006/ole">
              <mc:AlternateContent xmlns:mc="http://schemas.openxmlformats.org/markup-compatibility/2006">
                <mc:Choice xmlns:v="urn:schemas-microsoft-com:vml" Requires="v">
                  <p:oleObj spid="_x0000_s21787" name="公式" r:id="rId8" imgW="177492" imgH="164814" progId="Equation.3">
                    <p:embed/>
                  </p:oleObj>
                </mc:Choice>
                <mc:Fallback>
                  <p:oleObj name="公式" r:id="rId8" imgW="177492" imgH="164814"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2" y="720"/>
                          <a:ext cx="240"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66" name="Object 24"/>
            <p:cNvGraphicFramePr>
              <a:graphicFrameLocks noChangeAspect="1"/>
            </p:cNvGraphicFramePr>
            <p:nvPr/>
          </p:nvGraphicFramePr>
          <p:xfrm>
            <a:off x="1632" y="895"/>
            <a:ext cx="206" cy="223"/>
          </p:xfrm>
          <a:graphic>
            <a:graphicData uri="http://schemas.openxmlformats.org/presentationml/2006/ole">
              <mc:AlternateContent xmlns:mc="http://schemas.openxmlformats.org/markup-compatibility/2006">
                <mc:Choice xmlns:v="urn:schemas-microsoft-com:vml" Requires="v">
                  <p:oleObj spid="_x0000_s21788" name="公式" r:id="rId10" imgW="152268" imgH="164957" progId="Equation.3">
                    <p:embed/>
                  </p:oleObj>
                </mc:Choice>
                <mc:Fallback>
                  <p:oleObj name="公式" r:id="rId10" imgW="152268" imgH="164957" progId="Equation.3">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2" y="895"/>
                          <a:ext cx="206"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467" name="Oval 27"/>
          <p:cNvSpPr>
            <a:spLocks noChangeArrowheads="1"/>
          </p:cNvSpPr>
          <p:nvPr/>
        </p:nvSpPr>
        <p:spPr bwMode="auto">
          <a:xfrm>
            <a:off x="914400" y="2895600"/>
            <a:ext cx="1143000" cy="685800"/>
          </a:xfrm>
          <a:prstGeom prst="ellipse">
            <a:avLst/>
          </a:prstGeom>
          <a:solidFill>
            <a:schemeClr val="bg1">
              <a:alpha val="0"/>
            </a:schemeClr>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1498" name="Group 58"/>
          <p:cNvGrpSpPr>
            <a:grpSpLocks/>
          </p:cNvGrpSpPr>
          <p:nvPr/>
        </p:nvGrpSpPr>
        <p:grpSpPr bwMode="auto">
          <a:xfrm>
            <a:off x="1752600" y="3733800"/>
            <a:ext cx="6705600" cy="685800"/>
            <a:chOff x="1104" y="2160"/>
            <a:chExt cx="4224" cy="432"/>
          </a:xfrm>
        </p:grpSpPr>
        <p:sp>
          <p:nvSpPr>
            <p:cNvPr id="21560" name="AutoShape 53"/>
            <p:cNvSpPr>
              <a:spLocks/>
            </p:cNvSpPr>
            <p:nvPr/>
          </p:nvSpPr>
          <p:spPr bwMode="auto">
            <a:xfrm>
              <a:off x="1104" y="2208"/>
              <a:ext cx="4224" cy="384"/>
            </a:xfrm>
            <a:prstGeom prst="borderCallout2">
              <a:avLst>
                <a:gd name="adj1" fmla="val 18750"/>
                <a:gd name="adj2" fmla="val -1088"/>
                <a:gd name="adj3" fmla="val 18750"/>
                <a:gd name="adj4" fmla="val -3759"/>
                <a:gd name="adj5" fmla="val -18750"/>
                <a:gd name="adj6" fmla="val -6523"/>
              </a:avLst>
            </a:prstGeom>
            <a:solidFill>
              <a:srgbClr val="FFCC99"/>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dirty="0"/>
                <a:t>Use a function </a:t>
              </a:r>
              <a:r>
                <a:rPr lang="en-US" altLang="zh-CN" sz="2000" dirty="0" smtClean="0"/>
                <a:t>    </a:t>
              </a:r>
              <a:r>
                <a:rPr lang="en-US" altLang="zh-CN" sz="2000" dirty="0"/>
                <a:t>to choose a </a:t>
              </a:r>
              <a:r>
                <a:rPr lang="en-US" altLang="zh-CN" sz="2000" dirty="0" smtClean="0"/>
                <a:t>representation     which </a:t>
              </a:r>
              <a:r>
                <a:rPr lang="en-US" altLang="zh-CN" sz="2000" dirty="0"/>
                <a:t>can reflect the </a:t>
              </a:r>
              <a:r>
                <a:rPr lang="en-US" altLang="zh-CN" sz="2000" dirty="0" smtClean="0"/>
                <a:t>relation of </a:t>
              </a:r>
              <a:endParaRPr lang="en-US" altLang="zh-CN" sz="2000" dirty="0"/>
            </a:p>
          </p:txBody>
        </p:sp>
        <p:graphicFrame>
          <p:nvGraphicFramePr>
            <p:cNvPr id="21561" name="Object 54"/>
            <p:cNvGraphicFramePr>
              <a:graphicFrameLocks noChangeAspect="1"/>
            </p:cNvGraphicFramePr>
            <p:nvPr>
              <p:extLst>
                <p:ext uri="{D42A27DB-BD31-4B8C-83A1-F6EECF244321}">
                  <p14:modId xmlns:p14="http://schemas.microsoft.com/office/powerpoint/2010/main" val="2706441477"/>
                </p:ext>
              </p:extLst>
            </p:nvPr>
          </p:nvGraphicFramePr>
          <p:xfrm>
            <a:off x="4305" y="2160"/>
            <a:ext cx="207" cy="234"/>
          </p:xfrm>
          <a:graphic>
            <a:graphicData uri="http://schemas.openxmlformats.org/presentationml/2006/ole">
              <mc:AlternateContent xmlns:mc="http://schemas.openxmlformats.org/markup-compatibility/2006">
                <mc:Choice xmlns:v="urn:schemas-microsoft-com:vml" Requires="v">
                  <p:oleObj spid="_x0000_s21789" name="公式" r:id="rId12" imgW="152268" imgH="164957" progId="Equation.3">
                    <p:embed/>
                  </p:oleObj>
                </mc:Choice>
                <mc:Fallback>
                  <p:oleObj name="公式" r:id="rId12" imgW="152268" imgH="164957" progId="Equation.3">
                    <p:embed/>
                    <p:pic>
                      <p:nvPicPr>
                        <p:cNvPr id="0" name="Object 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05" y="2160"/>
                          <a:ext cx="207"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62" name="Object 55"/>
            <p:cNvGraphicFramePr>
              <a:graphicFrameLocks noChangeAspect="1"/>
            </p:cNvGraphicFramePr>
            <p:nvPr>
              <p:extLst>
                <p:ext uri="{D42A27DB-BD31-4B8C-83A1-F6EECF244321}">
                  <p14:modId xmlns:p14="http://schemas.microsoft.com/office/powerpoint/2010/main" val="3219427368"/>
                </p:ext>
              </p:extLst>
            </p:nvPr>
          </p:nvGraphicFramePr>
          <p:xfrm>
            <a:off x="2677" y="2352"/>
            <a:ext cx="241" cy="234"/>
          </p:xfrm>
          <a:graphic>
            <a:graphicData uri="http://schemas.openxmlformats.org/presentationml/2006/ole">
              <mc:AlternateContent xmlns:mc="http://schemas.openxmlformats.org/markup-compatibility/2006">
                <mc:Choice xmlns:v="urn:schemas-microsoft-com:vml" Requires="v">
                  <p:oleObj spid="_x0000_s21790" name="公式" r:id="rId14" imgW="177492" imgH="164814" progId="Equation.3">
                    <p:embed/>
                  </p:oleObj>
                </mc:Choice>
                <mc:Fallback>
                  <p:oleObj name="公式" r:id="rId14" imgW="177492" imgH="164814" progId="Equation.3">
                    <p:embed/>
                    <p:pic>
                      <p:nvPicPr>
                        <p:cNvPr id="0" name="Object 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77" y="2352"/>
                          <a:ext cx="241"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63" name="Object 56"/>
            <p:cNvGraphicFramePr>
              <a:graphicFrameLocks noChangeAspect="1"/>
            </p:cNvGraphicFramePr>
            <p:nvPr/>
          </p:nvGraphicFramePr>
          <p:xfrm>
            <a:off x="2189" y="2160"/>
            <a:ext cx="206" cy="288"/>
          </p:xfrm>
          <a:graphic>
            <a:graphicData uri="http://schemas.openxmlformats.org/presentationml/2006/ole">
              <mc:AlternateContent xmlns:mc="http://schemas.openxmlformats.org/markup-compatibility/2006">
                <mc:Choice xmlns:v="urn:schemas-microsoft-com:vml" Requires="v">
                  <p:oleObj spid="_x0000_s21791" name="公式" r:id="rId16" imgW="152268" imgH="203024" progId="Equation.3">
                    <p:embed/>
                  </p:oleObj>
                </mc:Choice>
                <mc:Fallback>
                  <p:oleObj name="公式" r:id="rId16" imgW="152268" imgH="203024" progId="Equation.3">
                    <p:embed/>
                    <p:pic>
                      <p:nvPicPr>
                        <p:cNvPr id="0" name="Object 5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89" y="2160"/>
                          <a:ext cx="20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501" name="AutoShape 61"/>
          <p:cNvSpPr>
            <a:spLocks noChangeArrowheads="1"/>
          </p:cNvSpPr>
          <p:nvPr/>
        </p:nvSpPr>
        <p:spPr bwMode="auto">
          <a:xfrm>
            <a:off x="838200" y="4648200"/>
            <a:ext cx="685800" cy="685800"/>
          </a:xfrm>
          <a:prstGeom prst="downArrow">
            <a:avLst>
              <a:gd name="adj1" fmla="val 50000"/>
              <a:gd name="adj2" fmla="val 25000"/>
            </a:avLst>
          </a:prstGeom>
          <a:solidFill>
            <a:srgbClr val="3366FF">
              <a:alpha val="81960"/>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61502" name="Object 62"/>
          <p:cNvGraphicFramePr>
            <a:graphicFrameLocks noChangeAspect="1"/>
          </p:cNvGraphicFramePr>
          <p:nvPr/>
        </p:nvGraphicFramePr>
        <p:xfrm>
          <a:off x="228600" y="5441950"/>
          <a:ext cx="5029200" cy="577850"/>
        </p:xfrm>
        <a:graphic>
          <a:graphicData uri="http://schemas.openxmlformats.org/presentationml/2006/ole">
            <mc:AlternateContent xmlns:mc="http://schemas.openxmlformats.org/markup-compatibility/2006">
              <mc:Choice xmlns:v="urn:schemas-microsoft-com:vml" Requires="v">
                <p:oleObj spid="_x0000_s21792" name="公式" r:id="rId18" imgW="1765300" imgH="203200" progId="Equation.3">
                  <p:embed/>
                </p:oleObj>
              </mc:Choice>
              <mc:Fallback>
                <p:oleObj name="公式" r:id="rId18" imgW="1765300" imgH="203200" progId="Equation.3">
                  <p:embed/>
                  <p:pic>
                    <p:nvPicPr>
                      <p:cNvPr id="0" name="Object 6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600" y="5441950"/>
                        <a:ext cx="50292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16" name="组合 106"/>
          <p:cNvGrpSpPr>
            <a:grpSpLocks/>
          </p:cNvGrpSpPr>
          <p:nvPr/>
        </p:nvGrpSpPr>
        <p:grpSpPr bwMode="auto">
          <a:xfrm>
            <a:off x="381000" y="1295400"/>
            <a:ext cx="3297238" cy="1025525"/>
            <a:chOff x="1828800" y="3429000"/>
            <a:chExt cx="3297238" cy="1026172"/>
          </a:xfrm>
        </p:grpSpPr>
        <p:sp>
          <p:nvSpPr>
            <p:cNvPr id="21520" name="Text Box 12"/>
            <p:cNvSpPr txBox="1">
              <a:spLocks noChangeArrowheads="1"/>
            </p:cNvSpPr>
            <p:nvPr/>
          </p:nvSpPr>
          <p:spPr bwMode="auto">
            <a:xfrm>
              <a:off x="2743200" y="3733800"/>
              <a:ext cx="361950" cy="46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latin typeface="Times New Roman" panose="02020603050405020304" pitchFamily="18" charset="0"/>
                  <a:ea typeface="ＭＳ Ｐゴシック" panose="020B0600070205080204" pitchFamily="34" charset="-128"/>
                </a:rPr>
                <a:t>=</a:t>
              </a:r>
            </a:p>
          </p:txBody>
        </p:sp>
        <p:grpSp>
          <p:nvGrpSpPr>
            <p:cNvPr id="21521" name="组合 108"/>
            <p:cNvGrpSpPr>
              <a:grpSpLocks/>
            </p:cNvGrpSpPr>
            <p:nvPr/>
          </p:nvGrpSpPr>
          <p:grpSpPr bwMode="auto">
            <a:xfrm>
              <a:off x="1828800" y="3429000"/>
              <a:ext cx="935038" cy="1007389"/>
              <a:chOff x="5734052" y="2205711"/>
              <a:chExt cx="935038" cy="1007389"/>
            </a:xfrm>
          </p:grpSpPr>
          <p:grpSp>
            <p:nvGrpSpPr>
              <p:cNvPr id="21549" name="组合 136"/>
              <p:cNvGrpSpPr>
                <a:grpSpLocks/>
              </p:cNvGrpSpPr>
              <p:nvPr/>
            </p:nvGrpSpPr>
            <p:grpSpPr bwMode="auto">
              <a:xfrm>
                <a:off x="5818189" y="2319141"/>
                <a:ext cx="779628" cy="809084"/>
                <a:chOff x="6368886" y="380778"/>
                <a:chExt cx="779628" cy="809084"/>
              </a:xfrm>
            </p:grpSpPr>
            <p:sp>
              <p:nvSpPr>
                <p:cNvPr id="21551" name="Rectangle 46"/>
                <p:cNvSpPr>
                  <a:spLocks noChangeArrowheads="1"/>
                </p:cNvSpPr>
                <p:nvPr/>
              </p:nvSpPr>
              <p:spPr bwMode="auto">
                <a:xfrm>
                  <a:off x="6368886" y="381000"/>
                  <a:ext cx="779628" cy="8084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fr-FR" altLang="zh-CN" sz="1800"/>
                </a:p>
              </p:txBody>
            </p:sp>
            <p:sp>
              <p:nvSpPr>
                <p:cNvPr id="21552" name="Line 47"/>
                <p:cNvSpPr>
                  <a:spLocks noChangeShapeType="1"/>
                </p:cNvSpPr>
                <p:nvPr/>
              </p:nvSpPr>
              <p:spPr bwMode="auto">
                <a:xfrm>
                  <a:off x="6507510" y="380778"/>
                  <a:ext cx="0" cy="8090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53" name="Line 48"/>
                <p:cNvSpPr>
                  <a:spLocks noChangeShapeType="1"/>
                </p:cNvSpPr>
                <p:nvPr/>
              </p:nvSpPr>
              <p:spPr bwMode="auto">
                <a:xfrm>
                  <a:off x="6631335" y="380778"/>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54" name="Line 49"/>
                <p:cNvSpPr>
                  <a:spLocks noChangeShapeType="1"/>
                </p:cNvSpPr>
                <p:nvPr/>
              </p:nvSpPr>
              <p:spPr bwMode="auto">
                <a:xfrm>
                  <a:off x="6640860" y="977280"/>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55" name="Line 50"/>
                <p:cNvSpPr>
                  <a:spLocks noChangeShapeType="1"/>
                </p:cNvSpPr>
                <p:nvPr/>
              </p:nvSpPr>
              <p:spPr bwMode="auto">
                <a:xfrm>
                  <a:off x="6767860" y="380778"/>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56" name="Line 51"/>
                <p:cNvSpPr>
                  <a:spLocks noChangeShapeType="1"/>
                </p:cNvSpPr>
                <p:nvPr/>
              </p:nvSpPr>
              <p:spPr bwMode="auto">
                <a:xfrm>
                  <a:off x="6894860" y="380778"/>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57" name="Line 52"/>
                <p:cNvSpPr>
                  <a:spLocks noChangeShapeType="1"/>
                </p:cNvSpPr>
                <p:nvPr/>
              </p:nvSpPr>
              <p:spPr bwMode="auto">
                <a:xfrm>
                  <a:off x="6771035" y="982039"/>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58" name="Line 53"/>
                <p:cNvSpPr>
                  <a:spLocks noChangeShapeType="1"/>
                </p:cNvSpPr>
                <p:nvPr/>
              </p:nvSpPr>
              <p:spPr bwMode="auto">
                <a:xfrm>
                  <a:off x="6913910" y="982039"/>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59" name="Line 54"/>
                <p:cNvSpPr>
                  <a:spLocks noChangeShapeType="1"/>
                </p:cNvSpPr>
                <p:nvPr/>
              </p:nvSpPr>
              <p:spPr bwMode="auto">
                <a:xfrm>
                  <a:off x="7012335" y="380778"/>
                  <a:ext cx="0" cy="8090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550" name="AutoShape 16"/>
              <p:cNvSpPr>
                <a:spLocks noChangeArrowheads="1"/>
              </p:cNvSpPr>
              <p:nvPr/>
            </p:nvSpPr>
            <p:spPr bwMode="auto">
              <a:xfrm>
                <a:off x="5734052" y="2205711"/>
                <a:ext cx="935038" cy="1007389"/>
              </a:xfrm>
              <a:prstGeom prst="bracketPair">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fr-FR" altLang="zh-CN" sz="1800"/>
              </a:p>
            </p:txBody>
          </p:sp>
        </p:grpSp>
        <p:sp>
          <p:nvSpPr>
            <p:cNvPr id="21522" name="Text Box 26"/>
            <p:cNvSpPr txBox="1">
              <a:spLocks noChangeArrowheads="1"/>
            </p:cNvSpPr>
            <p:nvPr/>
          </p:nvSpPr>
          <p:spPr bwMode="auto">
            <a:xfrm>
              <a:off x="2133600" y="3715017"/>
              <a:ext cx="406400" cy="39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i="1">
                  <a:ea typeface="ＭＳ Ｐゴシック" panose="020B0600070205080204" pitchFamily="34" charset="-128"/>
                </a:rPr>
                <a:t>X</a:t>
              </a:r>
            </a:p>
          </p:txBody>
        </p:sp>
        <p:grpSp>
          <p:nvGrpSpPr>
            <p:cNvPr id="21523" name="组合 110"/>
            <p:cNvGrpSpPr>
              <a:grpSpLocks/>
            </p:cNvGrpSpPr>
            <p:nvPr/>
          </p:nvGrpSpPr>
          <p:grpSpPr bwMode="auto">
            <a:xfrm>
              <a:off x="3124200" y="3447783"/>
              <a:ext cx="935038" cy="1007389"/>
              <a:chOff x="5734052" y="2205711"/>
              <a:chExt cx="935038" cy="1007389"/>
            </a:xfrm>
          </p:grpSpPr>
          <p:grpSp>
            <p:nvGrpSpPr>
              <p:cNvPr id="21538" name="组合 125"/>
              <p:cNvGrpSpPr>
                <a:grpSpLocks/>
              </p:cNvGrpSpPr>
              <p:nvPr/>
            </p:nvGrpSpPr>
            <p:grpSpPr bwMode="auto">
              <a:xfrm>
                <a:off x="5818189" y="2319141"/>
                <a:ext cx="779628" cy="809084"/>
                <a:chOff x="6368886" y="380778"/>
                <a:chExt cx="779628" cy="809084"/>
              </a:xfrm>
            </p:grpSpPr>
            <p:sp>
              <p:nvSpPr>
                <p:cNvPr id="21540" name="Rectangle 46"/>
                <p:cNvSpPr>
                  <a:spLocks noChangeArrowheads="1"/>
                </p:cNvSpPr>
                <p:nvPr/>
              </p:nvSpPr>
              <p:spPr bwMode="auto">
                <a:xfrm>
                  <a:off x="6368886" y="381000"/>
                  <a:ext cx="779628" cy="8084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fr-FR" altLang="zh-CN" sz="1800"/>
                </a:p>
              </p:txBody>
            </p:sp>
            <p:sp>
              <p:nvSpPr>
                <p:cNvPr id="21541" name="Line 47"/>
                <p:cNvSpPr>
                  <a:spLocks noChangeShapeType="1"/>
                </p:cNvSpPr>
                <p:nvPr/>
              </p:nvSpPr>
              <p:spPr bwMode="auto">
                <a:xfrm>
                  <a:off x="6507510" y="380778"/>
                  <a:ext cx="0" cy="8090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2" name="Line 48"/>
                <p:cNvSpPr>
                  <a:spLocks noChangeShapeType="1"/>
                </p:cNvSpPr>
                <p:nvPr/>
              </p:nvSpPr>
              <p:spPr bwMode="auto">
                <a:xfrm>
                  <a:off x="6631335" y="380778"/>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3" name="Line 49"/>
                <p:cNvSpPr>
                  <a:spLocks noChangeShapeType="1"/>
                </p:cNvSpPr>
                <p:nvPr/>
              </p:nvSpPr>
              <p:spPr bwMode="auto">
                <a:xfrm>
                  <a:off x="6640860" y="977280"/>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4" name="Line 50"/>
                <p:cNvSpPr>
                  <a:spLocks noChangeShapeType="1"/>
                </p:cNvSpPr>
                <p:nvPr/>
              </p:nvSpPr>
              <p:spPr bwMode="auto">
                <a:xfrm>
                  <a:off x="6767860" y="380778"/>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5" name="Line 51"/>
                <p:cNvSpPr>
                  <a:spLocks noChangeShapeType="1"/>
                </p:cNvSpPr>
                <p:nvPr/>
              </p:nvSpPr>
              <p:spPr bwMode="auto">
                <a:xfrm>
                  <a:off x="6894860" y="380778"/>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6" name="Line 52"/>
                <p:cNvSpPr>
                  <a:spLocks noChangeShapeType="1"/>
                </p:cNvSpPr>
                <p:nvPr/>
              </p:nvSpPr>
              <p:spPr bwMode="auto">
                <a:xfrm>
                  <a:off x="6771035" y="982039"/>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7" name="Line 53"/>
                <p:cNvSpPr>
                  <a:spLocks noChangeShapeType="1"/>
                </p:cNvSpPr>
                <p:nvPr/>
              </p:nvSpPr>
              <p:spPr bwMode="auto">
                <a:xfrm>
                  <a:off x="6913910" y="982039"/>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8" name="Line 54"/>
                <p:cNvSpPr>
                  <a:spLocks noChangeShapeType="1"/>
                </p:cNvSpPr>
                <p:nvPr/>
              </p:nvSpPr>
              <p:spPr bwMode="auto">
                <a:xfrm>
                  <a:off x="7012335" y="380778"/>
                  <a:ext cx="0" cy="8090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539" name="AutoShape 16"/>
              <p:cNvSpPr>
                <a:spLocks noChangeArrowheads="1"/>
              </p:cNvSpPr>
              <p:nvPr/>
            </p:nvSpPr>
            <p:spPr bwMode="auto">
              <a:xfrm>
                <a:off x="5734052" y="2205711"/>
                <a:ext cx="935038" cy="1007389"/>
              </a:xfrm>
              <a:prstGeom prst="bracketPair">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fr-FR" altLang="zh-CN" sz="1800"/>
              </a:p>
            </p:txBody>
          </p:sp>
        </p:grpSp>
        <p:sp>
          <p:nvSpPr>
            <p:cNvPr id="21524" name="Text Box 26"/>
            <p:cNvSpPr txBox="1">
              <a:spLocks noChangeArrowheads="1"/>
            </p:cNvSpPr>
            <p:nvPr/>
          </p:nvSpPr>
          <p:spPr bwMode="auto">
            <a:xfrm>
              <a:off x="3429000" y="3733800"/>
              <a:ext cx="406400" cy="39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i="1">
                  <a:ea typeface="ＭＳ Ｐゴシック" panose="020B0600070205080204" pitchFamily="34" charset="-128"/>
                </a:rPr>
                <a:t>X</a:t>
              </a:r>
            </a:p>
          </p:txBody>
        </p:sp>
        <p:grpSp>
          <p:nvGrpSpPr>
            <p:cNvPr id="21525" name="组合 112"/>
            <p:cNvGrpSpPr>
              <a:grpSpLocks/>
            </p:cNvGrpSpPr>
            <p:nvPr/>
          </p:nvGrpSpPr>
          <p:grpSpPr bwMode="auto">
            <a:xfrm>
              <a:off x="4191000" y="3429000"/>
              <a:ext cx="935038" cy="1007389"/>
              <a:chOff x="5734052" y="2205711"/>
              <a:chExt cx="935038" cy="1007389"/>
            </a:xfrm>
          </p:grpSpPr>
          <p:grpSp>
            <p:nvGrpSpPr>
              <p:cNvPr id="21527" name="组合 114"/>
              <p:cNvGrpSpPr>
                <a:grpSpLocks/>
              </p:cNvGrpSpPr>
              <p:nvPr/>
            </p:nvGrpSpPr>
            <p:grpSpPr bwMode="auto">
              <a:xfrm>
                <a:off x="5818189" y="2319141"/>
                <a:ext cx="779628" cy="809084"/>
                <a:chOff x="6368886" y="380778"/>
                <a:chExt cx="779628" cy="809084"/>
              </a:xfrm>
            </p:grpSpPr>
            <p:sp>
              <p:nvSpPr>
                <p:cNvPr id="21529" name="Rectangle 46"/>
                <p:cNvSpPr>
                  <a:spLocks noChangeArrowheads="1"/>
                </p:cNvSpPr>
                <p:nvPr/>
              </p:nvSpPr>
              <p:spPr bwMode="auto">
                <a:xfrm>
                  <a:off x="6368886" y="381000"/>
                  <a:ext cx="779628" cy="8084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fr-FR" altLang="zh-CN" sz="1800"/>
                </a:p>
              </p:txBody>
            </p:sp>
            <p:sp>
              <p:nvSpPr>
                <p:cNvPr id="21530" name="Line 47"/>
                <p:cNvSpPr>
                  <a:spLocks noChangeShapeType="1"/>
                </p:cNvSpPr>
                <p:nvPr/>
              </p:nvSpPr>
              <p:spPr bwMode="auto">
                <a:xfrm>
                  <a:off x="6507510" y="380778"/>
                  <a:ext cx="0" cy="8090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31" name="Line 48"/>
                <p:cNvSpPr>
                  <a:spLocks noChangeShapeType="1"/>
                </p:cNvSpPr>
                <p:nvPr/>
              </p:nvSpPr>
              <p:spPr bwMode="auto">
                <a:xfrm>
                  <a:off x="6631335" y="380778"/>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32" name="Line 49"/>
                <p:cNvSpPr>
                  <a:spLocks noChangeShapeType="1"/>
                </p:cNvSpPr>
                <p:nvPr/>
              </p:nvSpPr>
              <p:spPr bwMode="auto">
                <a:xfrm>
                  <a:off x="6640860" y="977280"/>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33" name="Line 50"/>
                <p:cNvSpPr>
                  <a:spLocks noChangeShapeType="1"/>
                </p:cNvSpPr>
                <p:nvPr/>
              </p:nvSpPr>
              <p:spPr bwMode="auto">
                <a:xfrm>
                  <a:off x="6767860" y="380778"/>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34" name="Line 51"/>
                <p:cNvSpPr>
                  <a:spLocks noChangeShapeType="1"/>
                </p:cNvSpPr>
                <p:nvPr/>
              </p:nvSpPr>
              <p:spPr bwMode="auto">
                <a:xfrm>
                  <a:off x="6894860" y="380778"/>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35" name="Line 52"/>
                <p:cNvSpPr>
                  <a:spLocks noChangeShapeType="1"/>
                </p:cNvSpPr>
                <p:nvPr/>
              </p:nvSpPr>
              <p:spPr bwMode="auto">
                <a:xfrm>
                  <a:off x="6771035" y="982039"/>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36" name="Line 53"/>
                <p:cNvSpPr>
                  <a:spLocks noChangeShapeType="1"/>
                </p:cNvSpPr>
                <p:nvPr/>
              </p:nvSpPr>
              <p:spPr bwMode="auto">
                <a:xfrm>
                  <a:off x="6913910" y="982039"/>
                  <a:ext cx="0" cy="1983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37" name="Line 54"/>
                <p:cNvSpPr>
                  <a:spLocks noChangeShapeType="1"/>
                </p:cNvSpPr>
                <p:nvPr/>
              </p:nvSpPr>
              <p:spPr bwMode="auto">
                <a:xfrm>
                  <a:off x="7012335" y="380778"/>
                  <a:ext cx="0" cy="8090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528" name="AutoShape 16"/>
              <p:cNvSpPr>
                <a:spLocks noChangeArrowheads="1"/>
              </p:cNvSpPr>
              <p:nvPr/>
            </p:nvSpPr>
            <p:spPr bwMode="auto">
              <a:xfrm>
                <a:off x="5734052" y="2205711"/>
                <a:ext cx="935038" cy="1007389"/>
              </a:xfrm>
              <a:prstGeom prst="bracketPair">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fr-FR" altLang="zh-CN" sz="1800"/>
              </a:p>
            </p:txBody>
          </p:sp>
        </p:grpSp>
        <p:sp>
          <p:nvSpPr>
            <p:cNvPr id="21526" name="Text Box 55"/>
            <p:cNvSpPr txBox="1">
              <a:spLocks noChangeArrowheads="1"/>
            </p:cNvSpPr>
            <p:nvPr/>
          </p:nvSpPr>
          <p:spPr bwMode="auto">
            <a:xfrm>
              <a:off x="4495800" y="3733800"/>
              <a:ext cx="406400" cy="39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i="1">
                  <a:ea typeface="ＭＳ Ｐゴシック" panose="020B0600070205080204" pitchFamily="34" charset="-128"/>
                </a:rPr>
                <a:t>Z</a:t>
              </a:r>
              <a:endParaRPr lang="en-US" altLang="zh-CN" sz="2000" i="1">
                <a:ea typeface="ＭＳ Ｐゴシック" panose="020B0600070205080204" pitchFamily="34" charset="-128"/>
              </a:endParaRPr>
            </a:p>
          </p:txBody>
        </p:sp>
      </p:grpSp>
      <p:grpSp>
        <p:nvGrpSpPr>
          <p:cNvPr id="3" name="组合 2"/>
          <p:cNvGrpSpPr>
            <a:grpSpLocks/>
          </p:cNvGrpSpPr>
          <p:nvPr/>
        </p:nvGrpSpPr>
        <p:grpSpPr bwMode="auto">
          <a:xfrm>
            <a:off x="6781800" y="304800"/>
            <a:ext cx="2362200" cy="1143000"/>
            <a:chOff x="6781800" y="0"/>
            <a:chExt cx="2362200" cy="1143000"/>
          </a:xfrm>
        </p:grpSpPr>
        <p:sp>
          <p:nvSpPr>
            <p:cNvPr id="21518" name="AutoShape 19"/>
            <p:cNvSpPr>
              <a:spLocks noChangeArrowheads="1"/>
            </p:cNvSpPr>
            <p:nvPr/>
          </p:nvSpPr>
          <p:spPr bwMode="auto">
            <a:xfrm>
              <a:off x="6781800" y="0"/>
              <a:ext cx="2362200" cy="1143000"/>
            </a:xfrm>
            <a:prstGeom prst="star16">
              <a:avLst>
                <a:gd name="adj" fmla="val 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000">
                <a:solidFill>
                  <a:srgbClr val="FF0000"/>
                </a:solidFill>
              </a:endParaRPr>
            </a:p>
          </p:txBody>
        </p:sp>
        <p:sp>
          <p:nvSpPr>
            <p:cNvPr id="21519" name="矩形 1"/>
            <p:cNvSpPr>
              <a:spLocks noChangeArrowheads="1"/>
            </p:cNvSpPr>
            <p:nvPr/>
          </p:nvSpPr>
          <p:spPr bwMode="auto">
            <a:xfrm>
              <a:off x="7086600" y="381000"/>
              <a:ext cx="17620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FF0000"/>
                  </a:solidFill>
                </a:rPr>
                <a:t>Z is not unique!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65"/>
                                        </p:tgtEl>
                                        <p:attrNameLst>
                                          <p:attrName>style.visibility</p:attrName>
                                        </p:attrNameLst>
                                      </p:cBhvr>
                                      <p:to>
                                        <p:strVal val="visible"/>
                                      </p:to>
                                    </p:set>
                                    <p:anim calcmode="lin" valueType="num">
                                      <p:cBhvr additive="base">
                                        <p:cTn id="7" dur="500" fill="hold"/>
                                        <p:tgtEl>
                                          <p:spTgt spid="61465"/>
                                        </p:tgtEl>
                                        <p:attrNameLst>
                                          <p:attrName>ppt_x</p:attrName>
                                        </p:attrNameLst>
                                      </p:cBhvr>
                                      <p:tavLst>
                                        <p:tav tm="0">
                                          <p:val>
                                            <p:strVal val="#ppt_x"/>
                                          </p:val>
                                        </p:tav>
                                        <p:tav tm="100000">
                                          <p:val>
                                            <p:strVal val="#ppt_x"/>
                                          </p:val>
                                        </p:tav>
                                      </p:tavLst>
                                    </p:anim>
                                    <p:anim calcmode="lin" valueType="num">
                                      <p:cBhvr additive="base">
                                        <p:cTn id="8" dur="500" fill="hold"/>
                                        <p:tgtEl>
                                          <p:spTgt spid="6146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1452"/>
                                        </p:tgtEl>
                                        <p:attrNameLst>
                                          <p:attrName>style.visibility</p:attrName>
                                        </p:attrNameLst>
                                      </p:cBhvr>
                                      <p:to>
                                        <p:strVal val="visible"/>
                                      </p:to>
                                    </p:set>
                                    <p:anim calcmode="lin" valueType="num">
                                      <p:cBhvr additive="base">
                                        <p:cTn id="17" dur="500" fill="hold"/>
                                        <p:tgtEl>
                                          <p:spTgt spid="61452"/>
                                        </p:tgtEl>
                                        <p:attrNameLst>
                                          <p:attrName>ppt_x</p:attrName>
                                        </p:attrNameLst>
                                      </p:cBhvr>
                                      <p:tavLst>
                                        <p:tav tm="0">
                                          <p:val>
                                            <p:strVal val="#ppt_x"/>
                                          </p:val>
                                        </p:tav>
                                        <p:tav tm="100000">
                                          <p:val>
                                            <p:strVal val="#ppt_x"/>
                                          </p:val>
                                        </p:tav>
                                      </p:tavLst>
                                    </p:anim>
                                    <p:anim calcmode="lin" valueType="num">
                                      <p:cBhvr additive="base">
                                        <p:cTn id="18" dur="500" fill="hold"/>
                                        <p:tgtEl>
                                          <p:spTgt spid="6145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1444"/>
                                        </p:tgtEl>
                                        <p:attrNameLst>
                                          <p:attrName>style.visibility</p:attrName>
                                        </p:attrNameLst>
                                      </p:cBhvr>
                                      <p:to>
                                        <p:strVal val="visible"/>
                                      </p:to>
                                    </p:set>
                                    <p:anim calcmode="lin" valueType="num">
                                      <p:cBhvr additive="base">
                                        <p:cTn id="21" dur="500" fill="hold"/>
                                        <p:tgtEl>
                                          <p:spTgt spid="61444"/>
                                        </p:tgtEl>
                                        <p:attrNameLst>
                                          <p:attrName>ppt_x</p:attrName>
                                        </p:attrNameLst>
                                      </p:cBhvr>
                                      <p:tavLst>
                                        <p:tav tm="0">
                                          <p:val>
                                            <p:strVal val="#ppt_x"/>
                                          </p:val>
                                        </p:tav>
                                        <p:tav tm="100000">
                                          <p:val>
                                            <p:strVal val="#ppt_x"/>
                                          </p:val>
                                        </p:tav>
                                      </p:tavLst>
                                    </p:anim>
                                    <p:anim calcmode="lin" valueType="num">
                                      <p:cBhvr additive="base">
                                        <p:cTn id="22" dur="500" fill="hold"/>
                                        <p:tgtEl>
                                          <p:spTgt spid="61444"/>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1467"/>
                                        </p:tgtEl>
                                        <p:attrNameLst>
                                          <p:attrName>style.visibility</p:attrName>
                                        </p:attrNameLst>
                                      </p:cBhvr>
                                      <p:to>
                                        <p:strVal val="visible"/>
                                      </p:to>
                                    </p:set>
                                    <p:anim calcmode="lin" valueType="num">
                                      <p:cBhvr additive="base">
                                        <p:cTn id="27" dur="500" fill="hold"/>
                                        <p:tgtEl>
                                          <p:spTgt spid="61467"/>
                                        </p:tgtEl>
                                        <p:attrNameLst>
                                          <p:attrName>ppt_x</p:attrName>
                                        </p:attrNameLst>
                                      </p:cBhvr>
                                      <p:tavLst>
                                        <p:tav tm="0">
                                          <p:val>
                                            <p:strVal val="#ppt_x"/>
                                          </p:val>
                                        </p:tav>
                                        <p:tav tm="100000">
                                          <p:val>
                                            <p:strVal val="#ppt_x"/>
                                          </p:val>
                                        </p:tav>
                                      </p:tavLst>
                                    </p:anim>
                                    <p:anim calcmode="lin" valueType="num">
                                      <p:cBhvr additive="base">
                                        <p:cTn id="28" dur="500" fill="hold"/>
                                        <p:tgtEl>
                                          <p:spTgt spid="6146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1498"/>
                                        </p:tgtEl>
                                        <p:attrNameLst>
                                          <p:attrName>style.visibility</p:attrName>
                                        </p:attrNameLst>
                                      </p:cBhvr>
                                      <p:to>
                                        <p:strVal val="visible"/>
                                      </p:to>
                                    </p:set>
                                    <p:anim calcmode="lin" valueType="num">
                                      <p:cBhvr additive="base">
                                        <p:cTn id="31" dur="500" fill="hold"/>
                                        <p:tgtEl>
                                          <p:spTgt spid="61498"/>
                                        </p:tgtEl>
                                        <p:attrNameLst>
                                          <p:attrName>ppt_x</p:attrName>
                                        </p:attrNameLst>
                                      </p:cBhvr>
                                      <p:tavLst>
                                        <p:tav tm="0">
                                          <p:val>
                                            <p:strVal val="#ppt_x"/>
                                          </p:val>
                                        </p:tav>
                                        <p:tav tm="100000">
                                          <p:val>
                                            <p:strVal val="#ppt_x"/>
                                          </p:val>
                                        </p:tav>
                                      </p:tavLst>
                                    </p:anim>
                                    <p:anim calcmode="lin" valueType="num">
                                      <p:cBhvr additive="base">
                                        <p:cTn id="32" dur="500" fill="hold"/>
                                        <p:tgtEl>
                                          <p:spTgt spid="6149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1501"/>
                                        </p:tgtEl>
                                        <p:attrNameLst>
                                          <p:attrName>style.visibility</p:attrName>
                                        </p:attrNameLst>
                                      </p:cBhvr>
                                      <p:to>
                                        <p:strVal val="visible"/>
                                      </p:to>
                                    </p:set>
                                    <p:anim calcmode="lin" valueType="num">
                                      <p:cBhvr additive="base">
                                        <p:cTn id="37" dur="500" fill="hold"/>
                                        <p:tgtEl>
                                          <p:spTgt spid="61501"/>
                                        </p:tgtEl>
                                        <p:attrNameLst>
                                          <p:attrName>ppt_x</p:attrName>
                                        </p:attrNameLst>
                                      </p:cBhvr>
                                      <p:tavLst>
                                        <p:tav tm="0">
                                          <p:val>
                                            <p:strVal val="#ppt_x"/>
                                          </p:val>
                                        </p:tav>
                                        <p:tav tm="100000">
                                          <p:val>
                                            <p:strVal val="#ppt_x"/>
                                          </p:val>
                                        </p:tav>
                                      </p:tavLst>
                                    </p:anim>
                                    <p:anim calcmode="lin" valueType="num">
                                      <p:cBhvr additive="base">
                                        <p:cTn id="38" dur="500" fill="hold"/>
                                        <p:tgtEl>
                                          <p:spTgt spid="6150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1502"/>
                                        </p:tgtEl>
                                        <p:attrNameLst>
                                          <p:attrName>style.visibility</p:attrName>
                                        </p:attrNameLst>
                                      </p:cBhvr>
                                      <p:to>
                                        <p:strVal val="visible"/>
                                      </p:to>
                                    </p:set>
                                    <p:anim calcmode="lin" valueType="num">
                                      <p:cBhvr additive="base">
                                        <p:cTn id="41" dur="500" fill="hold"/>
                                        <p:tgtEl>
                                          <p:spTgt spid="61502"/>
                                        </p:tgtEl>
                                        <p:attrNameLst>
                                          <p:attrName>ppt_x</p:attrName>
                                        </p:attrNameLst>
                                      </p:cBhvr>
                                      <p:tavLst>
                                        <p:tav tm="0">
                                          <p:val>
                                            <p:strVal val="#ppt_x"/>
                                          </p:val>
                                        </p:tav>
                                        <p:tav tm="100000">
                                          <p:val>
                                            <p:strVal val="#ppt_x"/>
                                          </p:val>
                                        </p:tav>
                                      </p:tavLst>
                                    </p:anim>
                                    <p:anim calcmode="lin" valueType="num">
                                      <p:cBhvr additive="base">
                                        <p:cTn id="42" dur="500" fill="hold"/>
                                        <p:tgtEl>
                                          <p:spTgt spid="61502"/>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61503"/>
                                        </p:tgtEl>
                                        <p:attrNameLst>
                                          <p:attrName>style.visibility</p:attrName>
                                        </p:attrNameLst>
                                      </p:cBhvr>
                                      <p:to>
                                        <p:strVal val="visible"/>
                                      </p:to>
                                    </p:set>
                                    <p:anim calcmode="lin" valueType="num">
                                      <p:cBhvr additive="base">
                                        <p:cTn id="47" dur="500" fill="hold"/>
                                        <p:tgtEl>
                                          <p:spTgt spid="61503"/>
                                        </p:tgtEl>
                                        <p:attrNameLst>
                                          <p:attrName>ppt_x</p:attrName>
                                        </p:attrNameLst>
                                      </p:cBhvr>
                                      <p:tavLst>
                                        <p:tav tm="0">
                                          <p:val>
                                            <p:strVal val="#ppt_x"/>
                                          </p:val>
                                        </p:tav>
                                        <p:tav tm="100000">
                                          <p:val>
                                            <p:strVal val="#ppt_x"/>
                                          </p:val>
                                        </p:tav>
                                      </p:tavLst>
                                    </p:anim>
                                    <p:anim calcmode="lin" valueType="num">
                                      <p:cBhvr additive="base">
                                        <p:cTn id="48" dur="500" fill="hold"/>
                                        <p:tgtEl>
                                          <p:spTgt spid="61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2" grpId="0" animBg="1"/>
      <p:bldP spid="61467" grpId="0" animBg="1"/>
      <p:bldP spid="6150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BB9DF1D-C444-4EC0-AFF3-3358F5C59820}" type="slidenum">
              <a:rPr lang="en-US" altLang="zh-CN" sz="1400" smtClean="0"/>
              <a:pPr>
                <a:spcBef>
                  <a:spcPct val="0"/>
                </a:spcBef>
                <a:buFontTx/>
                <a:buNone/>
              </a:pPr>
              <a:t>11</a:t>
            </a:fld>
            <a:endParaRPr lang="en-US" altLang="zh-CN" sz="1400" smtClean="0"/>
          </a:p>
        </p:txBody>
      </p:sp>
      <p:sp>
        <p:nvSpPr>
          <p:cNvPr id="23555" name="Rectangle 2"/>
          <p:cNvSpPr>
            <a:spLocks noChangeArrowheads="1"/>
          </p:cNvSpPr>
          <p:nvPr/>
        </p:nvSpPr>
        <p:spPr bwMode="auto">
          <a:xfrm>
            <a:off x="381000" y="1365250"/>
            <a:ext cx="419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000"/>
              <a:t> </a:t>
            </a:r>
            <a:r>
              <a:rPr lang="en-US" altLang="zh-CN" sz="2000" b="1">
                <a:latin typeface="Times New Roman" panose="02020603050405020304" pitchFamily="18" charset="0"/>
              </a:rPr>
              <a:t>Sparse subspace clustering (SSC)</a:t>
            </a:r>
          </a:p>
        </p:txBody>
      </p:sp>
      <p:sp>
        <p:nvSpPr>
          <p:cNvPr id="23556" name="Text Box 3"/>
          <p:cNvSpPr txBox="1">
            <a:spLocks noChangeArrowheads="1"/>
          </p:cNvSpPr>
          <p:nvPr/>
        </p:nvSpPr>
        <p:spPr bwMode="auto">
          <a:xfrm>
            <a:off x="457200" y="4860925"/>
            <a:ext cx="419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000" b="1">
                <a:latin typeface="Times New Roman" panose="02020603050405020304" pitchFamily="18" charset="0"/>
              </a:rPr>
              <a:t> Low-rank representation  (LRSC)</a:t>
            </a:r>
          </a:p>
        </p:txBody>
      </p:sp>
      <p:graphicFrame>
        <p:nvGraphicFramePr>
          <p:cNvPr id="23557" name="Object 5"/>
          <p:cNvGraphicFramePr>
            <a:graphicFrameLocks noChangeAspect="1"/>
          </p:cNvGraphicFramePr>
          <p:nvPr/>
        </p:nvGraphicFramePr>
        <p:xfrm>
          <a:off x="609600" y="1685925"/>
          <a:ext cx="6510338" cy="642938"/>
        </p:xfrm>
        <a:graphic>
          <a:graphicData uri="http://schemas.openxmlformats.org/presentationml/2006/ole">
            <mc:AlternateContent xmlns:mc="http://schemas.openxmlformats.org/markup-compatibility/2006">
              <mc:Choice xmlns:v="urn:schemas-microsoft-com:vml" Requires="v">
                <p:oleObj spid="_x0000_s23647" name="公式" r:id="rId4" imgW="2692400" imgH="266700" progId="Equation.3">
                  <p:embed/>
                </p:oleObj>
              </mc:Choice>
              <mc:Fallback>
                <p:oleObj name="公式" r:id="rId4" imgW="2692400" imgH="2667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685925"/>
                        <a:ext cx="6510338"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8" name="Object 6"/>
          <p:cNvGraphicFramePr>
            <a:graphicFrameLocks noChangeAspect="1"/>
          </p:cNvGraphicFramePr>
          <p:nvPr/>
        </p:nvGraphicFramePr>
        <p:xfrm>
          <a:off x="1371600" y="5238750"/>
          <a:ext cx="2738438" cy="1314450"/>
        </p:xfrm>
        <a:graphic>
          <a:graphicData uri="http://schemas.openxmlformats.org/presentationml/2006/ole">
            <mc:AlternateContent xmlns:mc="http://schemas.openxmlformats.org/markup-compatibility/2006">
              <mc:Choice xmlns:v="urn:schemas-microsoft-com:vml" Requires="v">
                <p:oleObj spid="_x0000_s23648" name="公式" r:id="rId6" imgW="1054100" imgH="508000" progId="Equation.3">
                  <p:embed/>
                </p:oleObj>
              </mc:Choice>
              <mc:Fallback>
                <p:oleObj name="公式" r:id="rId6" imgW="1054100" imgH="5080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5238750"/>
                        <a:ext cx="2738438" cy="131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559" name="组合 10"/>
          <p:cNvGrpSpPr>
            <a:grpSpLocks/>
          </p:cNvGrpSpPr>
          <p:nvPr/>
        </p:nvGrpSpPr>
        <p:grpSpPr bwMode="auto">
          <a:xfrm>
            <a:off x="5715000" y="2409825"/>
            <a:ext cx="1477963" cy="1976438"/>
            <a:chOff x="5685629" y="2420888"/>
            <a:chExt cx="1478659" cy="1976809"/>
          </a:xfrm>
        </p:grpSpPr>
        <p:pic>
          <p:nvPicPr>
            <p:cNvPr id="2356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5629" y="2445072"/>
              <a:ext cx="147637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5693571" y="2420888"/>
              <a:ext cx="1470717" cy="197204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3560" name="组合 16"/>
          <p:cNvGrpSpPr>
            <a:grpSpLocks/>
          </p:cNvGrpSpPr>
          <p:nvPr/>
        </p:nvGrpSpPr>
        <p:grpSpPr bwMode="auto">
          <a:xfrm>
            <a:off x="5638800" y="4657725"/>
            <a:ext cx="1530350" cy="1971675"/>
            <a:chOff x="5796136" y="4293096"/>
            <a:chExt cx="1528963" cy="1971675"/>
          </a:xfrm>
        </p:grpSpPr>
        <p:pic>
          <p:nvPicPr>
            <p:cNvPr id="2356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6136" y="4293096"/>
              <a:ext cx="151447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p:cNvSpPr/>
            <p:nvPr/>
          </p:nvSpPr>
          <p:spPr>
            <a:xfrm>
              <a:off x="5854821" y="4293096"/>
              <a:ext cx="1470278" cy="197167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aphicFrame>
        <p:nvGraphicFramePr>
          <p:cNvPr id="19" name="Object 62"/>
          <p:cNvGraphicFramePr>
            <a:graphicFrameLocks noChangeAspect="1"/>
          </p:cNvGraphicFramePr>
          <p:nvPr/>
        </p:nvGraphicFramePr>
        <p:xfrm>
          <a:off x="381000" y="304800"/>
          <a:ext cx="5029200" cy="577850"/>
        </p:xfrm>
        <a:graphic>
          <a:graphicData uri="http://schemas.openxmlformats.org/presentationml/2006/ole">
            <mc:AlternateContent xmlns:mc="http://schemas.openxmlformats.org/markup-compatibility/2006">
              <mc:Choice xmlns:v="urn:schemas-microsoft-com:vml" Requires="v">
                <p:oleObj spid="_x0000_s23649" name="公式" r:id="rId10" imgW="1765300" imgH="203200" progId="Equation.3">
                  <p:embed/>
                </p:oleObj>
              </mc:Choice>
              <mc:Fallback>
                <p:oleObj name="公式" r:id="rId10" imgW="1765300" imgH="203200" progId="Equation.3">
                  <p:embed/>
                  <p:pic>
                    <p:nvPicPr>
                      <p:cNvPr id="0" name="Object 6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304800"/>
                        <a:ext cx="50292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562" name="组合 12"/>
          <p:cNvGrpSpPr>
            <a:grpSpLocks/>
          </p:cNvGrpSpPr>
          <p:nvPr/>
        </p:nvGrpSpPr>
        <p:grpSpPr bwMode="auto">
          <a:xfrm>
            <a:off x="4038600" y="2438400"/>
            <a:ext cx="1504950" cy="1971675"/>
            <a:chOff x="1042653" y="2276872"/>
            <a:chExt cx="1504950" cy="1971675"/>
          </a:xfrm>
        </p:grpSpPr>
        <p:pic>
          <p:nvPicPr>
            <p:cNvPr id="23563"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653" y="2330971"/>
              <a:ext cx="150495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1044241" y="2276872"/>
              <a:ext cx="1470025" cy="197167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2F9E4A5-8106-4946-B50D-0B8CC84E3340}" type="slidenum">
              <a:rPr lang="en-US" altLang="zh-CN" sz="1400" smtClean="0"/>
              <a:pPr>
                <a:spcBef>
                  <a:spcPct val="0"/>
                </a:spcBef>
                <a:buFontTx/>
                <a:buNone/>
              </a:pPr>
              <a:t>12</a:t>
            </a:fld>
            <a:endParaRPr lang="en-US" altLang="zh-CN" sz="1400" smtClean="0"/>
          </a:p>
        </p:txBody>
      </p:sp>
      <p:sp>
        <p:nvSpPr>
          <p:cNvPr id="25603" name="Text Box 4"/>
          <p:cNvSpPr txBox="1">
            <a:spLocks noChangeArrowheads="1"/>
          </p:cNvSpPr>
          <p:nvPr/>
        </p:nvSpPr>
        <p:spPr bwMode="auto">
          <a:xfrm>
            <a:off x="381000" y="457200"/>
            <a:ext cx="198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t>Limitation</a:t>
            </a:r>
          </a:p>
        </p:txBody>
      </p:sp>
      <p:sp>
        <p:nvSpPr>
          <p:cNvPr id="25604" name="Text Box 5"/>
          <p:cNvSpPr txBox="1">
            <a:spLocks noChangeArrowheads="1"/>
          </p:cNvSpPr>
          <p:nvPr/>
        </p:nvSpPr>
        <p:spPr bwMode="auto">
          <a:xfrm>
            <a:off x="381000" y="1066800"/>
            <a:ext cx="716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When the subspaces are not independent, this method may fail.</a:t>
            </a:r>
          </a:p>
        </p:txBody>
      </p:sp>
      <p:pic>
        <p:nvPicPr>
          <p:cNvPr id="25605" name="Picture 6" descr="L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2743200"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9" descr="LRR_4li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343400"/>
            <a:ext cx="26733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0" descr="L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343400"/>
            <a:ext cx="2743200"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11" descr="original_4lin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981200"/>
            <a:ext cx="26701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12" descr="original_P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905000"/>
            <a:ext cx="26701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13" descr="LRR_P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4314825"/>
            <a:ext cx="26701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2" name="AutoShape 14"/>
          <p:cNvSpPr>
            <a:spLocks noChangeArrowheads="1"/>
          </p:cNvSpPr>
          <p:nvPr/>
        </p:nvSpPr>
        <p:spPr bwMode="auto">
          <a:xfrm>
            <a:off x="6858000" y="304800"/>
            <a:ext cx="2057400" cy="685800"/>
          </a:xfrm>
          <a:prstGeom prst="wedgeRectCallout">
            <a:avLst>
              <a:gd name="adj1" fmla="val -43287"/>
              <a:gd name="adj2" fmla="val 87037"/>
            </a:avLst>
          </a:prstGeom>
          <a:solidFill>
            <a:srgbClr val="FFCC99">
              <a:alpha val="67058"/>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t>Not suitable for normal estimation</a:t>
            </a:r>
          </a:p>
        </p:txBody>
      </p:sp>
      <p:sp>
        <p:nvSpPr>
          <p:cNvPr id="25612" name="Text Box 15"/>
          <p:cNvSpPr txBox="1">
            <a:spLocks noChangeArrowheads="1"/>
          </p:cNvSpPr>
          <p:nvPr/>
        </p:nvSpPr>
        <p:spPr bwMode="auto">
          <a:xfrm>
            <a:off x="838200" y="1447800"/>
            <a:ext cx="32766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b="1"/>
              <a:t>Input</a:t>
            </a:r>
          </a:p>
        </p:txBody>
      </p:sp>
      <p:sp>
        <p:nvSpPr>
          <p:cNvPr id="25613" name="Text Box 16"/>
          <p:cNvSpPr txBox="1">
            <a:spLocks noChangeArrowheads="1"/>
          </p:cNvSpPr>
          <p:nvPr/>
        </p:nvSpPr>
        <p:spPr bwMode="auto">
          <a:xfrm>
            <a:off x="838200" y="3962400"/>
            <a:ext cx="37338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b="1"/>
              <a:t>Segmentation results of LRR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902"/>
                                        </p:tgtEl>
                                        <p:attrNameLst>
                                          <p:attrName>style.visibility</p:attrName>
                                        </p:attrNameLst>
                                      </p:cBhvr>
                                      <p:to>
                                        <p:strVal val="visible"/>
                                      </p:to>
                                    </p:set>
                                    <p:animEffect transition="in" filter="box(in)">
                                      <p:cBhvr>
                                        <p:cTn id="7" dur="500"/>
                                        <p:tgtEl>
                                          <p:spTgt spid="37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6"/>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F1D7EA0-28E6-47BD-8083-37B78AA6B38E}" type="slidenum">
              <a:rPr lang="en-US" altLang="zh-CN" sz="1400" smtClean="0"/>
              <a:pPr>
                <a:spcBef>
                  <a:spcPct val="0"/>
                </a:spcBef>
                <a:buFontTx/>
                <a:buNone/>
              </a:pPr>
              <a:t>13</a:t>
            </a:fld>
            <a:endParaRPr lang="en-US" altLang="zh-CN" sz="1400" smtClean="0"/>
          </a:p>
        </p:txBody>
      </p:sp>
      <p:sp>
        <p:nvSpPr>
          <p:cNvPr id="27651" name="Text Box 2"/>
          <p:cNvSpPr txBox="1">
            <a:spLocks noChangeArrowheads="1"/>
          </p:cNvSpPr>
          <p:nvPr/>
        </p:nvSpPr>
        <p:spPr bwMode="auto">
          <a:xfrm>
            <a:off x="152400" y="228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Improvement</a:t>
            </a:r>
          </a:p>
        </p:txBody>
      </p:sp>
      <p:sp>
        <p:nvSpPr>
          <p:cNvPr id="27652" name="Text Box 5"/>
          <p:cNvSpPr txBox="1">
            <a:spLocks noChangeArrowheads="1"/>
          </p:cNvSpPr>
          <p:nvPr/>
        </p:nvSpPr>
        <p:spPr bwMode="auto">
          <a:xfrm>
            <a:off x="4572000" y="914400"/>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smtClean="0"/>
              <a:t>prior </a:t>
            </a:r>
            <a:r>
              <a:rPr lang="en-US" altLang="zh-CN" sz="1800" dirty="0"/>
              <a:t>knowledge</a:t>
            </a:r>
          </a:p>
        </p:txBody>
      </p:sp>
      <p:pic>
        <p:nvPicPr>
          <p:cNvPr id="2765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600" y="914400"/>
            <a:ext cx="3810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4" name="Oval 8"/>
          <p:cNvSpPr>
            <a:spLocks noChangeArrowheads="1"/>
          </p:cNvSpPr>
          <p:nvPr/>
        </p:nvSpPr>
        <p:spPr bwMode="auto">
          <a:xfrm>
            <a:off x="2514600" y="1828800"/>
            <a:ext cx="1066800" cy="609600"/>
          </a:xfrm>
          <a:prstGeom prst="ellipse">
            <a:avLst/>
          </a:prstGeom>
          <a:solidFill>
            <a:schemeClr val="bg1">
              <a:alpha val="0"/>
            </a:schemeClr>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t> </a:t>
            </a:r>
          </a:p>
        </p:txBody>
      </p:sp>
      <p:sp>
        <p:nvSpPr>
          <p:cNvPr id="27655" name="AutoShape 9"/>
          <p:cNvSpPr>
            <a:spLocks noChangeArrowheads="1"/>
          </p:cNvSpPr>
          <p:nvPr/>
        </p:nvSpPr>
        <p:spPr bwMode="auto">
          <a:xfrm>
            <a:off x="3962400" y="1447800"/>
            <a:ext cx="533400" cy="381000"/>
          </a:xfrm>
          <a:prstGeom prst="downArrow">
            <a:avLst>
              <a:gd name="adj1" fmla="val 50000"/>
              <a:gd name="adj2" fmla="val 25000"/>
            </a:avLst>
          </a:prstGeom>
          <a:solidFill>
            <a:srgbClr val="FF9900">
              <a:alpha val="89018"/>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27656" name="Object 10"/>
          <p:cNvGraphicFramePr>
            <a:graphicFrameLocks noChangeAspect="1"/>
          </p:cNvGraphicFramePr>
          <p:nvPr/>
        </p:nvGraphicFramePr>
        <p:xfrm>
          <a:off x="838200" y="1828800"/>
          <a:ext cx="6172200" cy="593725"/>
        </p:xfrm>
        <a:graphic>
          <a:graphicData uri="http://schemas.openxmlformats.org/presentationml/2006/ole">
            <mc:AlternateContent xmlns:mc="http://schemas.openxmlformats.org/markup-compatibility/2006">
              <mc:Choice xmlns:v="urn:schemas-microsoft-com:vml" Requires="v">
                <p:oleObj spid="_x0000_s27726" name="公式" r:id="rId5" imgW="2768600" imgH="266700" progId="Equation.3">
                  <p:embed/>
                </p:oleObj>
              </mc:Choice>
              <mc:Fallback>
                <p:oleObj name="公式" r:id="rId5" imgW="2768600" imgH="2667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828800"/>
                        <a:ext cx="617220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22"/>
          <p:cNvGraphicFramePr>
            <a:graphicFrameLocks noGrp="1" noChangeAspect="1"/>
          </p:cNvGraphicFramePr>
          <p:nvPr>
            <p:ph sz="half" idx="2"/>
          </p:nvPr>
        </p:nvGraphicFramePr>
        <p:xfrm>
          <a:off x="304800" y="838200"/>
          <a:ext cx="3581400" cy="487363"/>
        </p:xfrm>
        <a:graphic>
          <a:graphicData uri="http://schemas.openxmlformats.org/presentationml/2006/ole">
            <mc:AlternateContent xmlns:mc="http://schemas.openxmlformats.org/markup-compatibility/2006">
              <mc:Choice xmlns:v="urn:schemas-microsoft-com:vml" Requires="v">
                <p:oleObj spid="_x0000_s27727" name="公式" r:id="rId7" imgW="1954951" imgH="266584" progId="Equation.3">
                  <p:embed/>
                </p:oleObj>
              </mc:Choice>
              <mc:Fallback>
                <p:oleObj name="公式" r:id="rId7" imgW="1954951" imgH="266584"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838200"/>
                        <a:ext cx="358140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9963" name="Picture 27" descr="original_P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2819400"/>
            <a:ext cx="26701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4" name="Picture 28" descr="QQ截图未命名"/>
          <p:cNvPicPr>
            <a:picLocks noChangeAspect="1" noChangeArrowheads="1"/>
          </p:cNvPicPr>
          <p:nvPr/>
        </p:nvPicPr>
        <p:blipFill>
          <a:blip r:embed="rId10">
            <a:extLst>
              <a:ext uri="{28A0092B-C50C-407E-A947-70E740481C1C}">
                <a14:useLocalDpi xmlns:a14="http://schemas.microsoft.com/office/drawing/2010/main" val="0"/>
              </a:ext>
            </a:extLst>
          </a:blip>
          <a:srcRect r="50000" b="-851"/>
          <a:stretch>
            <a:fillRect/>
          </a:stretch>
        </p:blipFill>
        <p:spPr bwMode="auto">
          <a:xfrm>
            <a:off x="3505200" y="243840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6" name="Oval 30"/>
          <p:cNvSpPr>
            <a:spLocks noChangeArrowheads="1"/>
          </p:cNvSpPr>
          <p:nvPr/>
        </p:nvSpPr>
        <p:spPr bwMode="auto">
          <a:xfrm>
            <a:off x="4648200" y="2590800"/>
            <a:ext cx="1066800" cy="838200"/>
          </a:xfrm>
          <a:prstGeom prst="ellipse">
            <a:avLst/>
          </a:prstGeom>
          <a:solidFill>
            <a:schemeClr val="bg1">
              <a:alpha val="0"/>
            </a:schemeClr>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9967" name="Group 31"/>
          <p:cNvGrpSpPr>
            <a:grpSpLocks/>
          </p:cNvGrpSpPr>
          <p:nvPr/>
        </p:nvGrpSpPr>
        <p:grpSpPr bwMode="auto">
          <a:xfrm>
            <a:off x="3505200" y="4686300"/>
            <a:ext cx="4829175" cy="2171700"/>
            <a:chOff x="2448" y="2352"/>
            <a:chExt cx="3042" cy="1368"/>
          </a:xfrm>
        </p:grpSpPr>
        <p:pic>
          <p:nvPicPr>
            <p:cNvPr id="27666" name="Picture 32" descr="QQ截图2012092411280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4" y="2448"/>
              <a:ext cx="1266"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Picture 33" descr="未命名"/>
            <p:cNvPicPr>
              <a:picLocks noChangeAspect="1" noChangeArrowheads="1"/>
            </p:cNvPicPr>
            <p:nvPr/>
          </p:nvPicPr>
          <p:blipFill>
            <a:blip r:embed="rId12">
              <a:extLst>
                <a:ext uri="{28A0092B-C50C-407E-A947-70E740481C1C}">
                  <a14:useLocalDpi xmlns:a14="http://schemas.microsoft.com/office/drawing/2010/main" val="0"/>
                </a:ext>
              </a:extLst>
            </a:blip>
            <a:srcRect r="55505" b="9677"/>
            <a:stretch>
              <a:fillRect/>
            </a:stretch>
          </p:blipFill>
          <p:spPr bwMode="auto">
            <a:xfrm>
              <a:off x="2448" y="2352"/>
              <a:ext cx="1344" cy="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8" name="Line 34"/>
            <p:cNvSpPr>
              <a:spLocks noChangeShapeType="1"/>
            </p:cNvSpPr>
            <p:nvPr/>
          </p:nvSpPr>
          <p:spPr bwMode="auto">
            <a:xfrm flipV="1">
              <a:off x="3888" y="2496"/>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9" name="Line 35"/>
            <p:cNvSpPr>
              <a:spLocks noChangeShapeType="1"/>
            </p:cNvSpPr>
            <p:nvPr/>
          </p:nvSpPr>
          <p:spPr bwMode="auto">
            <a:xfrm>
              <a:off x="3888" y="3360"/>
              <a:ext cx="288"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39972" name="Picture 36" descr="QQ截图未命名"/>
          <p:cNvPicPr>
            <a:picLocks noChangeAspect="1" noChangeArrowheads="1"/>
          </p:cNvPicPr>
          <p:nvPr/>
        </p:nvPicPr>
        <p:blipFill>
          <a:blip r:embed="rId10">
            <a:extLst>
              <a:ext uri="{28A0092B-C50C-407E-A947-70E740481C1C}">
                <a14:useLocalDpi xmlns:a14="http://schemas.microsoft.com/office/drawing/2010/main" val="0"/>
              </a:ext>
            </a:extLst>
          </a:blip>
          <a:srcRect l="50000" b="-851"/>
          <a:stretch>
            <a:fillRect/>
          </a:stretch>
        </p:blipFill>
        <p:spPr bwMode="auto">
          <a:xfrm>
            <a:off x="6324600" y="23622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75" name="Picture 39" descr="LRR_P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2895600"/>
            <a:ext cx="26701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76" name="Picture 40" descr="original_P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2819400"/>
            <a:ext cx="26701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5" name="AutoShape 29"/>
          <p:cNvSpPr>
            <a:spLocks noChangeArrowheads="1"/>
          </p:cNvSpPr>
          <p:nvPr/>
        </p:nvSpPr>
        <p:spPr bwMode="auto">
          <a:xfrm>
            <a:off x="5791200" y="3124200"/>
            <a:ext cx="3352800" cy="1371600"/>
          </a:xfrm>
          <a:prstGeom prst="wedgeRoundRectCallout">
            <a:avLst>
              <a:gd name="adj1" fmla="val -48296"/>
              <a:gd name="adj2" fmla="val -72801"/>
              <a:gd name="adj3" fmla="val 16667"/>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t>an affinity matrix which is dense </a:t>
            </a:r>
            <a:r>
              <a:rPr lang="en-US" altLang="zh-CN" sz="1800" dirty="0" smtClean="0"/>
              <a:t>within same </a:t>
            </a:r>
            <a:r>
              <a:rPr lang="en-US" altLang="zh-CN" sz="1800" dirty="0"/>
              <a:t>class and sparse between </a:t>
            </a:r>
            <a:r>
              <a:rPr lang="en-US" altLang="zh-CN" sz="1800" dirty="0" smtClean="0"/>
              <a:t>different </a:t>
            </a:r>
            <a:r>
              <a:rPr lang="en-US" altLang="zh-CN" sz="1800" dirty="0"/>
              <a:t>classes is </a:t>
            </a:r>
            <a:r>
              <a:rPr lang="en-US" altLang="zh-CN" sz="1800" dirty="0" smtClean="0"/>
              <a:t>preferred!</a:t>
            </a: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963"/>
                                        </p:tgtEl>
                                        <p:attrNameLst>
                                          <p:attrName>style.visibility</p:attrName>
                                        </p:attrNameLst>
                                      </p:cBhvr>
                                      <p:to>
                                        <p:strVal val="visible"/>
                                      </p:to>
                                    </p:set>
                                    <p:anim calcmode="lin" valueType="num">
                                      <p:cBhvr additive="base">
                                        <p:cTn id="7" dur="500" fill="hold"/>
                                        <p:tgtEl>
                                          <p:spTgt spid="39963"/>
                                        </p:tgtEl>
                                        <p:attrNameLst>
                                          <p:attrName>ppt_x</p:attrName>
                                        </p:attrNameLst>
                                      </p:cBhvr>
                                      <p:tavLst>
                                        <p:tav tm="0">
                                          <p:val>
                                            <p:strVal val="#ppt_x"/>
                                          </p:val>
                                        </p:tav>
                                        <p:tav tm="100000">
                                          <p:val>
                                            <p:strVal val="#ppt_x"/>
                                          </p:val>
                                        </p:tav>
                                      </p:tavLst>
                                    </p:anim>
                                    <p:anim calcmode="lin" valueType="num">
                                      <p:cBhvr additive="base">
                                        <p:cTn id="8" dur="500" fill="hold"/>
                                        <p:tgtEl>
                                          <p:spTgt spid="399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964"/>
                                        </p:tgtEl>
                                        <p:attrNameLst>
                                          <p:attrName>style.visibility</p:attrName>
                                        </p:attrNameLst>
                                      </p:cBhvr>
                                      <p:to>
                                        <p:strVal val="visible"/>
                                      </p:to>
                                    </p:set>
                                    <p:anim calcmode="lin" valueType="num">
                                      <p:cBhvr additive="base">
                                        <p:cTn id="13" dur="500" fill="hold"/>
                                        <p:tgtEl>
                                          <p:spTgt spid="39964"/>
                                        </p:tgtEl>
                                        <p:attrNameLst>
                                          <p:attrName>ppt_x</p:attrName>
                                        </p:attrNameLst>
                                      </p:cBhvr>
                                      <p:tavLst>
                                        <p:tav tm="0">
                                          <p:val>
                                            <p:strVal val="#ppt_x"/>
                                          </p:val>
                                        </p:tav>
                                        <p:tav tm="100000">
                                          <p:val>
                                            <p:strVal val="#ppt_x"/>
                                          </p:val>
                                        </p:tav>
                                      </p:tavLst>
                                    </p:anim>
                                    <p:anim calcmode="lin" valueType="num">
                                      <p:cBhvr additive="base">
                                        <p:cTn id="14" dur="500" fill="hold"/>
                                        <p:tgtEl>
                                          <p:spTgt spid="3996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9975"/>
                                        </p:tgtEl>
                                        <p:attrNameLst>
                                          <p:attrName>style.visibility</p:attrName>
                                        </p:attrNameLst>
                                      </p:cBhvr>
                                      <p:to>
                                        <p:strVal val="visible"/>
                                      </p:to>
                                    </p:set>
                                    <p:anim calcmode="lin" valueType="num">
                                      <p:cBhvr additive="base">
                                        <p:cTn id="19" dur="500" fill="hold"/>
                                        <p:tgtEl>
                                          <p:spTgt spid="39975"/>
                                        </p:tgtEl>
                                        <p:attrNameLst>
                                          <p:attrName>ppt_x</p:attrName>
                                        </p:attrNameLst>
                                      </p:cBhvr>
                                      <p:tavLst>
                                        <p:tav tm="0">
                                          <p:val>
                                            <p:strVal val="#ppt_x"/>
                                          </p:val>
                                        </p:tav>
                                        <p:tav tm="100000">
                                          <p:val>
                                            <p:strVal val="#ppt_x"/>
                                          </p:val>
                                        </p:tav>
                                      </p:tavLst>
                                    </p:anim>
                                    <p:anim calcmode="lin" valueType="num">
                                      <p:cBhvr additive="base">
                                        <p:cTn id="20" dur="500" fill="hold"/>
                                        <p:tgtEl>
                                          <p:spTgt spid="3997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966"/>
                                        </p:tgtEl>
                                        <p:attrNameLst>
                                          <p:attrName>style.visibility</p:attrName>
                                        </p:attrNameLst>
                                      </p:cBhvr>
                                      <p:to>
                                        <p:strVal val="visible"/>
                                      </p:to>
                                    </p:set>
                                    <p:anim calcmode="lin" valueType="num">
                                      <p:cBhvr additive="base">
                                        <p:cTn id="25" dur="500" fill="hold"/>
                                        <p:tgtEl>
                                          <p:spTgt spid="39966"/>
                                        </p:tgtEl>
                                        <p:attrNameLst>
                                          <p:attrName>ppt_x</p:attrName>
                                        </p:attrNameLst>
                                      </p:cBhvr>
                                      <p:tavLst>
                                        <p:tav tm="0">
                                          <p:val>
                                            <p:strVal val="#ppt_x"/>
                                          </p:val>
                                        </p:tav>
                                        <p:tav tm="100000">
                                          <p:val>
                                            <p:strVal val="#ppt_x"/>
                                          </p:val>
                                        </p:tav>
                                      </p:tavLst>
                                    </p:anim>
                                    <p:anim calcmode="lin" valueType="num">
                                      <p:cBhvr additive="base">
                                        <p:cTn id="26" dur="500" fill="hold"/>
                                        <p:tgtEl>
                                          <p:spTgt spid="3996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9965"/>
                                        </p:tgtEl>
                                        <p:attrNameLst>
                                          <p:attrName>style.visibility</p:attrName>
                                        </p:attrNameLst>
                                      </p:cBhvr>
                                      <p:to>
                                        <p:strVal val="visible"/>
                                      </p:to>
                                    </p:set>
                                    <p:anim calcmode="lin" valueType="num">
                                      <p:cBhvr additive="base">
                                        <p:cTn id="31" dur="500" fill="hold"/>
                                        <p:tgtEl>
                                          <p:spTgt spid="39965"/>
                                        </p:tgtEl>
                                        <p:attrNameLst>
                                          <p:attrName>ppt_x</p:attrName>
                                        </p:attrNameLst>
                                      </p:cBhvr>
                                      <p:tavLst>
                                        <p:tav tm="0">
                                          <p:val>
                                            <p:strVal val="1+#ppt_w/2"/>
                                          </p:val>
                                        </p:tav>
                                        <p:tav tm="100000">
                                          <p:val>
                                            <p:strVal val="#ppt_x"/>
                                          </p:val>
                                        </p:tav>
                                      </p:tavLst>
                                    </p:anim>
                                    <p:anim calcmode="lin" valueType="num">
                                      <p:cBhvr additive="base">
                                        <p:cTn id="32" dur="500" fill="hold"/>
                                        <p:tgtEl>
                                          <p:spTgt spid="3996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972"/>
                                        </p:tgtEl>
                                        <p:attrNameLst>
                                          <p:attrName>style.visibility</p:attrName>
                                        </p:attrNameLst>
                                      </p:cBhvr>
                                      <p:to>
                                        <p:strVal val="visible"/>
                                      </p:to>
                                    </p:set>
                                    <p:anim calcmode="lin" valueType="num">
                                      <p:cBhvr additive="base">
                                        <p:cTn id="37" dur="500" fill="hold"/>
                                        <p:tgtEl>
                                          <p:spTgt spid="39972"/>
                                        </p:tgtEl>
                                        <p:attrNameLst>
                                          <p:attrName>ppt_x</p:attrName>
                                        </p:attrNameLst>
                                      </p:cBhvr>
                                      <p:tavLst>
                                        <p:tav tm="0">
                                          <p:val>
                                            <p:strVal val="#ppt_x"/>
                                          </p:val>
                                        </p:tav>
                                        <p:tav tm="100000">
                                          <p:val>
                                            <p:strVal val="#ppt_x"/>
                                          </p:val>
                                        </p:tav>
                                      </p:tavLst>
                                    </p:anim>
                                    <p:anim calcmode="lin" valueType="num">
                                      <p:cBhvr additive="base">
                                        <p:cTn id="38" dur="500" fill="hold"/>
                                        <p:tgtEl>
                                          <p:spTgt spid="39972"/>
                                        </p:tgtEl>
                                        <p:attrNameLst>
                                          <p:attrName>ppt_y</p:attrName>
                                        </p:attrNameLst>
                                      </p:cBhvr>
                                      <p:tavLst>
                                        <p:tav tm="0">
                                          <p:val>
                                            <p:strVal val="1+#ppt_h/2"/>
                                          </p:val>
                                        </p:tav>
                                        <p:tav tm="100000">
                                          <p:val>
                                            <p:strVal val="#ppt_y"/>
                                          </p:val>
                                        </p:tav>
                                      </p:tavLst>
                                    </p:anim>
                                  </p:childTnLst>
                                </p:cTn>
                              </p:par>
                              <p:par>
                                <p:cTn id="39" presetID="1" presetClass="exit" presetSubtype="0" fill="hold" grpId="1" nodeType="withEffect">
                                  <p:stCondLst>
                                    <p:cond delay="0"/>
                                  </p:stCondLst>
                                  <p:childTnLst>
                                    <p:set>
                                      <p:cBhvr>
                                        <p:cTn id="40" dur="1" fill="hold">
                                          <p:stCondLst>
                                            <p:cond delay="0"/>
                                          </p:stCondLst>
                                        </p:cTn>
                                        <p:tgtEl>
                                          <p:spTgt spid="39965"/>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39976"/>
                                        </p:tgtEl>
                                        <p:attrNameLst>
                                          <p:attrName>style.visibility</p:attrName>
                                        </p:attrNameLst>
                                      </p:cBhvr>
                                      <p:to>
                                        <p:strVal val="visible"/>
                                      </p:to>
                                    </p:set>
                                    <p:anim calcmode="lin" valueType="num">
                                      <p:cBhvr additive="base">
                                        <p:cTn id="45" dur="500" fill="hold"/>
                                        <p:tgtEl>
                                          <p:spTgt spid="39976"/>
                                        </p:tgtEl>
                                        <p:attrNameLst>
                                          <p:attrName>ppt_x</p:attrName>
                                        </p:attrNameLst>
                                      </p:cBhvr>
                                      <p:tavLst>
                                        <p:tav tm="0">
                                          <p:val>
                                            <p:strVal val="#ppt_x"/>
                                          </p:val>
                                        </p:tav>
                                        <p:tav tm="100000">
                                          <p:val>
                                            <p:strVal val="#ppt_x"/>
                                          </p:val>
                                        </p:tav>
                                      </p:tavLst>
                                    </p:anim>
                                    <p:anim calcmode="lin" valueType="num">
                                      <p:cBhvr additive="base">
                                        <p:cTn id="46" dur="500" fill="hold"/>
                                        <p:tgtEl>
                                          <p:spTgt spid="3997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9967"/>
                                        </p:tgtEl>
                                        <p:attrNameLst>
                                          <p:attrName>style.visibility</p:attrName>
                                        </p:attrNameLst>
                                      </p:cBhvr>
                                      <p:to>
                                        <p:strVal val="visible"/>
                                      </p:to>
                                    </p:set>
                                    <p:anim calcmode="lin" valueType="num">
                                      <p:cBhvr additive="base">
                                        <p:cTn id="51" dur="500" fill="hold"/>
                                        <p:tgtEl>
                                          <p:spTgt spid="39967"/>
                                        </p:tgtEl>
                                        <p:attrNameLst>
                                          <p:attrName>ppt_x</p:attrName>
                                        </p:attrNameLst>
                                      </p:cBhvr>
                                      <p:tavLst>
                                        <p:tav tm="0">
                                          <p:val>
                                            <p:strVal val="#ppt_x"/>
                                          </p:val>
                                        </p:tav>
                                        <p:tav tm="100000">
                                          <p:val>
                                            <p:strVal val="#ppt_x"/>
                                          </p:val>
                                        </p:tav>
                                      </p:tavLst>
                                    </p:anim>
                                    <p:anim calcmode="lin" valueType="num">
                                      <p:cBhvr additive="base">
                                        <p:cTn id="52" dur="500" fill="hold"/>
                                        <p:tgtEl>
                                          <p:spTgt spid="399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66" grpId="0" animBg="1"/>
      <p:bldP spid="39965" grpId="0" animBg="1"/>
      <p:bldP spid="3996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3D4C7B7-38B3-4216-954E-B1C41DC7FC46}" type="slidenum">
              <a:rPr lang="en-US" altLang="zh-CN" sz="1400" smtClean="0"/>
              <a:pPr>
                <a:spcBef>
                  <a:spcPct val="0"/>
                </a:spcBef>
                <a:buFontTx/>
                <a:buNone/>
              </a:pPr>
              <a:t>14</a:t>
            </a:fld>
            <a:endParaRPr lang="en-US" altLang="zh-CN" sz="1400" smtClean="0"/>
          </a:p>
        </p:txBody>
      </p:sp>
      <p:pic>
        <p:nvPicPr>
          <p:cNvPr id="2969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400"/>
            <a:ext cx="9144000" cy="2538413"/>
          </a:xfrm>
          <a:prstGeom prst="rect">
            <a:avLst/>
          </a:prstGeom>
          <a:noFill/>
          <a:ln>
            <a:noFill/>
          </a:ln>
          <a:effectLst/>
          <a:extLst>
            <a:ext uri="{909E8E84-426E-40DD-AFC4-6F175D3DCCD1}">
              <a14:hiddenFill xmlns:a14="http://schemas.microsoft.com/office/drawing/2010/main">
                <a:solidFill>
                  <a:srgbClr val="FFCC99">
                    <a:alpha val="0"/>
                  </a:srgbClr>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0" name="Rectangle 5"/>
          <p:cNvSpPr>
            <a:spLocks noChangeArrowheads="1"/>
          </p:cNvSpPr>
          <p:nvPr/>
        </p:nvSpPr>
        <p:spPr bwMode="auto">
          <a:xfrm>
            <a:off x="0" y="2971800"/>
            <a:ext cx="9144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t>(a) The result of LRR (11% clustering error). From (b) to (d) are the results of</a:t>
            </a:r>
          </a:p>
          <a:p>
            <a:pPr eaLnBrk="1" hangingPunct="1">
              <a:spcBef>
                <a:spcPct val="0"/>
              </a:spcBef>
              <a:buFontTx/>
              <a:buNone/>
            </a:pPr>
            <a:r>
              <a:rPr lang="en-US" altLang="zh-CN" sz="1800" dirty="0"/>
              <a:t>LRSCPK with 40% prior knowledge which are corrupted by 20%, 30% and 40% errors, respectively. The clustering error is 0, 0 and 1%.</a:t>
            </a:r>
          </a:p>
        </p:txBody>
      </p:sp>
      <p:sp>
        <p:nvSpPr>
          <p:cNvPr id="29701" name="Text Box 6"/>
          <p:cNvSpPr txBox="1">
            <a:spLocks noChangeArrowheads="1"/>
          </p:cNvSpPr>
          <p:nvPr/>
        </p:nvSpPr>
        <p:spPr bwMode="auto">
          <a:xfrm>
            <a:off x="685800" y="2590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(a)</a:t>
            </a:r>
          </a:p>
        </p:txBody>
      </p:sp>
      <p:sp>
        <p:nvSpPr>
          <p:cNvPr id="29702" name="Text Box 7"/>
          <p:cNvSpPr txBox="1">
            <a:spLocks noChangeArrowheads="1"/>
          </p:cNvSpPr>
          <p:nvPr/>
        </p:nvSpPr>
        <p:spPr bwMode="auto">
          <a:xfrm>
            <a:off x="2971800" y="2590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(b)</a:t>
            </a:r>
          </a:p>
        </p:txBody>
      </p:sp>
      <p:sp>
        <p:nvSpPr>
          <p:cNvPr id="29703" name="Text Box 8"/>
          <p:cNvSpPr txBox="1">
            <a:spLocks noChangeArrowheads="1"/>
          </p:cNvSpPr>
          <p:nvPr/>
        </p:nvSpPr>
        <p:spPr bwMode="auto">
          <a:xfrm>
            <a:off x="5257800" y="2590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a:t>
            </a:r>
          </a:p>
        </p:txBody>
      </p:sp>
      <p:sp>
        <p:nvSpPr>
          <p:cNvPr id="29704" name="Text Box 9"/>
          <p:cNvSpPr txBox="1">
            <a:spLocks noChangeArrowheads="1"/>
          </p:cNvSpPr>
          <p:nvPr/>
        </p:nvSpPr>
        <p:spPr bwMode="auto">
          <a:xfrm>
            <a:off x="7391400" y="2590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(d)</a:t>
            </a:r>
          </a:p>
        </p:txBody>
      </p:sp>
      <p:pic>
        <p:nvPicPr>
          <p:cNvPr id="29705" name="Picture 10" descr="guiding_40"/>
          <p:cNvPicPr>
            <a:picLocks noChangeAspect="1" noChangeArrowheads="1"/>
          </p:cNvPicPr>
          <p:nvPr/>
        </p:nvPicPr>
        <p:blipFill>
          <a:blip r:embed="rId5">
            <a:extLst>
              <a:ext uri="{28A0092B-C50C-407E-A947-70E740481C1C}">
                <a14:useLocalDpi xmlns:a14="http://schemas.microsoft.com/office/drawing/2010/main" val="0"/>
              </a:ext>
            </a:extLst>
          </a:blip>
          <a:srcRect l="15485" t="6218" r="15698" b="12953"/>
          <a:stretch>
            <a:fillRect/>
          </a:stretch>
        </p:blipFill>
        <p:spPr bwMode="auto">
          <a:xfrm>
            <a:off x="6781800" y="3946525"/>
            <a:ext cx="23622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1" descr="guiding_30"/>
          <p:cNvPicPr>
            <a:picLocks noChangeAspect="1" noChangeArrowheads="1"/>
          </p:cNvPicPr>
          <p:nvPr/>
        </p:nvPicPr>
        <p:blipFill>
          <a:blip r:embed="rId6">
            <a:extLst>
              <a:ext uri="{28A0092B-C50C-407E-A947-70E740481C1C}">
                <a14:useLocalDpi xmlns:a14="http://schemas.microsoft.com/office/drawing/2010/main" val="0"/>
              </a:ext>
            </a:extLst>
          </a:blip>
          <a:srcRect l="15485" t="6218" r="15698" b="12953"/>
          <a:stretch>
            <a:fillRect/>
          </a:stretch>
        </p:blipFill>
        <p:spPr bwMode="auto">
          <a:xfrm>
            <a:off x="4419600" y="3962400"/>
            <a:ext cx="23622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12" descr="guiding_20"/>
          <p:cNvPicPr>
            <a:picLocks noChangeAspect="1" noChangeArrowheads="1"/>
          </p:cNvPicPr>
          <p:nvPr/>
        </p:nvPicPr>
        <p:blipFill>
          <a:blip r:embed="rId7">
            <a:extLst>
              <a:ext uri="{28A0092B-C50C-407E-A947-70E740481C1C}">
                <a14:useLocalDpi xmlns:a14="http://schemas.microsoft.com/office/drawing/2010/main" val="0"/>
              </a:ext>
            </a:extLst>
          </a:blip>
          <a:srcRect l="15485" t="6235" r="15698" b="12727"/>
          <a:stretch>
            <a:fillRect/>
          </a:stretch>
        </p:blipFill>
        <p:spPr bwMode="auto">
          <a:xfrm>
            <a:off x="2133600" y="3962400"/>
            <a:ext cx="236220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9708" name="Object 13"/>
          <p:cNvGraphicFramePr>
            <a:graphicFrameLocks noChangeAspect="1"/>
          </p:cNvGraphicFramePr>
          <p:nvPr/>
        </p:nvGraphicFramePr>
        <p:xfrm>
          <a:off x="0" y="4419600"/>
          <a:ext cx="2286000" cy="1411288"/>
        </p:xfrm>
        <a:graphic>
          <a:graphicData uri="http://schemas.openxmlformats.org/presentationml/2006/ole">
            <mc:AlternateContent xmlns:mc="http://schemas.openxmlformats.org/markup-compatibility/2006">
              <mc:Choice xmlns:v="urn:schemas-microsoft-com:vml" Requires="v">
                <p:oleObj spid="_x0000_s29737" name="公式" r:id="rId8" imgW="1231366" imgH="761669" progId="Equation.3">
                  <p:embed/>
                </p:oleObj>
              </mc:Choice>
              <mc:Fallback>
                <p:oleObj name="公式" r:id="rId8" imgW="1231366" imgH="761669"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419600"/>
                        <a:ext cx="2286000" cy="1411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9" name="Rectangle 15"/>
          <p:cNvSpPr>
            <a:spLocks noChangeArrowheads="1"/>
          </p:cNvSpPr>
          <p:nvPr/>
        </p:nvSpPr>
        <p:spPr bwMode="auto">
          <a:xfrm>
            <a:off x="1752600" y="4648200"/>
            <a:ext cx="152400" cy="152400"/>
          </a:xfrm>
          <a:prstGeom prst="rect">
            <a:avLst/>
          </a:prstGeom>
          <a:solidFill>
            <a:srgbClr val="FFFFFF">
              <a:alpha val="0"/>
            </a:srgbClr>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9710" name="Line 16"/>
          <p:cNvSpPr>
            <a:spLocks noChangeShapeType="1"/>
          </p:cNvSpPr>
          <p:nvPr/>
        </p:nvSpPr>
        <p:spPr bwMode="auto">
          <a:xfrm>
            <a:off x="1828800" y="4876800"/>
            <a:ext cx="0" cy="152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9711" name="Line 18"/>
          <p:cNvSpPr>
            <a:spLocks noChangeShapeType="1"/>
          </p:cNvSpPr>
          <p:nvPr/>
        </p:nvSpPr>
        <p:spPr bwMode="auto">
          <a:xfrm>
            <a:off x="1828800" y="5029200"/>
            <a:ext cx="3048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a:xfrm>
            <a:off x="457200" y="0"/>
            <a:ext cx="8229600" cy="914400"/>
          </a:xfrm>
        </p:spPr>
        <p:txBody>
          <a:bodyPr/>
          <a:lstStyle/>
          <a:p>
            <a:r>
              <a:rPr lang="en-US" altLang="zh-CN" sz="4000" b="1" smtClean="0"/>
              <a:t>Outline</a:t>
            </a:r>
            <a:endParaRPr lang="zh-CN" altLang="en-US" sz="4000" smtClean="0"/>
          </a:p>
        </p:txBody>
      </p:sp>
      <p:sp>
        <p:nvSpPr>
          <p:cNvPr id="11267" name="内容占位符 2"/>
          <p:cNvSpPr>
            <a:spLocks noGrp="1"/>
          </p:cNvSpPr>
          <p:nvPr>
            <p:ph idx="1"/>
          </p:nvPr>
        </p:nvSpPr>
        <p:spPr>
          <a:xfrm>
            <a:off x="457200" y="1371600"/>
            <a:ext cx="8458200" cy="5029200"/>
          </a:xfrm>
        </p:spPr>
        <p:txBody>
          <a:bodyPr/>
          <a:lstStyle/>
          <a:p>
            <a:pPr eaLnBrk="1" hangingPunct="1">
              <a:spcBef>
                <a:spcPct val="50000"/>
              </a:spcBef>
              <a:defRPr/>
            </a:pPr>
            <a:r>
              <a:rPr lang="en-US" altLang="zh-CN" sz="2800" b="1" dirty="0" smtClean="0">
                <a:solidFill>
                  <a:schemeClr val="bg1">
                    <a:lumMod val="50000"/>
                  </a:schemeClr>
                </a:solidFill>
              </a:rPr>
              <a:t>Related works</a:t>
            </a:r>
          </a:p>
          <a:p>
            <a:pPr eaLnBrk="1" hangingPunct="1">
              <a:spcBef>
                <a:spcPct val="50000"/>
              </a:spcBef>
              <a:defRPr/>
            </a:pPr>
            <a:r>
              <a:rPr lang="en-US" altLang="zh-CN" sz="2800" b="1" dirty="0" smtClean="0">
                <a:solidFill>
                  <a:schemeClr val="bg1">
                    <a:lumMod val="50000"/>
                  </a:schemeClr>
                </a:solidFill>
              </a:rPr>
              <a:t>Our method </a:t>
            </a:r>
          </a:p>
          <a:p>
            <a:pPr lvl="1" eaLnBrk="1" hangingPunct="1">
              <a:spcBef>
                <a:spcPct val="50000"/>
              </a:spcBef>
              <a:defRPr/>
            </a:pPr>
            <a:r>
              <a:rPr lang="en-US" altLang="zh-CN" sz="2400" dirty="0" smtClean="0">
                <a:solidFill>
                  <a:schemeClr val="bg1">
                    <a:lumMod val="50000"/>
                  </a:schemeClr>
                </a:solidFill>
              </a:rPr>
              <a:t> Basics of the method</a:t>
            </a:r>
          </a:p>
          <a:p>
            <a:pPr lvl="1" eaLnBrk="1" hangingPunct="1">
              <a:spcBef>
                <a:spcPct val="50000"/>
              </a:spcBef>
              <a:defRPr/>
            </a:pPr>
            <a:r>
              <a:rPr lang="en-US" altLang="zh-CN" sz="2400" dirty="0" smtClean="0">
                <a:solidFill>
                  <a:schemeClr val="bg1">
                    <a:lumMod val="50000"/>
                  </a:schemeClr>
                </a:solidFill>
              </a:rPr>
              <a:t> Low-rank subspace clustering framework with prior knowledge (LRSCPK) </a:t>
            </a:r>
          </a:p>
          <a:p>
            <a:pPr lvl="1" eaLnBrk="1" hangingPunct="1">
              <a:spcBef>
                <a:spcPct val="50000"/>
              </a:spcBef>
              <a:defRPr/>
            </a:pPr>
            <a:r>
              <a:rPr lang="en-US" altLang="zh-CN" sz="2400" b="1" dirty="0" smtClean="0"/>
              <a:t> LRSCPK for normal estimation</a:t>
            </a:r>
          </a:p>
          <a:p>
            <a:pPr eaLnBrk="1" hangingPunct="1">
              <a:spcBef>
                <a:spcPct val="50000"/>
              </a:spcBef>
              <a:defRPr/>
            </a:pPr>
            <a:r>
              <a:rPr lang="en-US" altLang="zh-CN" sz="2800" b="1" dirty="0" smtClean="0">
                <a:solidFill>
                  <a:schemeClr val="bg1">
                    <a:lumMod val="50000"/>
                  </a:schemeClr>
                </a:solidFill>
              </a:rPr>
              <a:t>Experiments</a:t>
            </a:r>
          </a:p>
          <a:p>
            <a:pPr eaLnBrk="1" hangingPunct="1">
              <a:spcBef>
                <a:spcPct val="50000"/>
              </a:spcBef>
              <a:buFontTx/>
              <a:buChar char="-"/>
              <a:defRPr/>
            </a:pPr>
            <a:endParaRPr lang="en-US" altLang="zh-CN" b="1" dirty="0" smtClean="0"/>
          </a:p>
          <a:p>
            <a:pPr eaLnBrk="1" hangingPunct="1">
              <a:spcBef>
                <a:spcPct val="50000"/>
              </a:spcBef>
              <a:buFontTx/>
              <a:buChar char="-"/>
              <a:defRPr/>
            </a:pPr>
            <a:endParaRPr lang="en-US" altLang="zh-CN" dirty="0" smtClean="0"/>
          </a:p>
          <a:p>
            <a:pPr eaLnBrk="1" hangingPunct="1">
              <a:spcBef>
                <a:spcPct val="50000"/>
              </a:spcBef>
              <a:defRPr/>
            </a:pPr>
            <a:endParaRPr lang="en-US" altLang="zh-CN" b="1" dirty="0" smtClean="0"/>
          </a:p>
          <a:p>
            <a:pPr eaLnBrk="1" hangingPunct="1">
              <a:spcBef>
                <a:spcPct val="50000"/>
              </a:spcBef>
              <a:defRPr/>
            </a:pPr>
            <a:endParaRPr lang="en-US" altLang="zh-CN" b="1" dirty="0" smtClean="0"/>
          </a:p>
        </p:txBody>
      </p:sp>
      <p:sp>
        <p:nvSpPr>
          <p:cNvPr id="3076"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5FCE2F8-2552-4125-94CE-9768A16425E9}" type="slidenum">
              <a:rPr lang="en-US" altLang="zh-CN" sz="1400" smtClean="0"/>
              <a:pPr>
                <a:spcBef>
                  <a:spcPct val="0"/>
                </a:spcBef>
                <a:buFontTx/>
                <a:buNone/>
              </a:pPr>
              <a:t>15</a:t>
            </a:fld>
            <a:endParaRPr lang="en-US" altLang="zh-CN" sz="1400" smtClean="0"/>
          </a:p>
        </p:txBody>
      </p:sp>
    </p:spTree>
    <p:extLst>
      <p:ext uri="{BB962C8B-B14F-4D97-AF65-F5344CB8AC3E}">
        <p14:creationId xmlns:p14="http://schemas.microsoft.com/office/powerpoint/2010/main" val="19608133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8DC3D59-A357-4F2B-87DE-C12B2A777E2D}" type="slidenum">
              <a:rPr lang="en-US" altLang="zh-CN" sz="1400" smtClean="0"/>
              <a:pPr>
                <a:spcBef>
                  <a:spcPct val="0"/>
                </a:spcBef>
                <a:buFontTx/>
                <a:buNone/>
              </a:pPr>
              <a:t>16</a:t>
            </a:fld>
            <a:endParaRPr lang="en-US" altLang="zh-CN" sz="1400" smtClean="0"/>
          </a:p>
        </p:txBody>
      </p:sp>
      <p:sp>
        <p:nvSpPr>
          <p:cNvPr id="5123" name="Rectangle 7"/>
          <p:cNvSpPr>
            <a:spLocks noChangeArrowheads="1"/>
          </p:cNvSpPr>
          <p:nvPr/>
        </p:nvSpPr>
        <p:spPr bwMode="auto">
          <a:xfrm>
            <a:off x="381000" y="381000"/>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Overview of our algorithm</a:t>
            </a:r>
          </a:p>
        </p:txBody>
      </p:sp>
      <p:pic>
        <p:nvPicPr>
          <p:cNvPr id="1844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28600"/>
            <a:ext cx="244157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1" name="Text Box 9"/>
          <p:cNvSpPr txBox="1">
            <a:spLocks noChangeArrowheads="1"/>
          </p:cNvSpPr>
          <p:nvPr/>
        </p:nvSpPr>
        <p:spPr bwMode="auto">
          <a:xfrm>
            <a:off x="304800" y="1004888"/>
            <a:ext cx="3200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 Input: a noisy point cloud</a:t>
            </a:r>
          </a:p>
        </p:txBody>
      </p:sp>
      <p:sp>
        <p:nvSpPr>
          <p:cNvPr id="18442" name="Rectangle 10"/>
          <p:cNvSpPr>
            <a:spLocks noChangeArrowheads="1"/>
          </p:cNvSpPr>
          <p:nvPr/>
        </p:nvSpPr>
        <p:spPr bwMode="auto">
          <a:xfrm>
            <a:off x="304800" y="1524000"/>
            <a:ext cx="3781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1800"/>
              <a:t> Candidate feature points selection</a:t>
            </a:r>
          </a:p>
        </p:txBody>
      </p:sp>
      <p:sp>
        <p:nvSpPr>
          <p:cNvPr id="18443" name="Rectangle 11"/>
          <p:cNvSpPr>
            <a:spLocks noChangeArrowheads="1"/>
          </p:cNvSpPr>
          <p:nvPr/>
        </p:nvSpPr>
        <p:spPr bwMode="auto">
          <a:xfrm>
            <a:off x="304800" y="2133600"/>
            <a:ext cx="50292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1800"/>
              <a:t> Subneighborhood segmentation</a:t>
            </a:r>
          </a:p>
          <a:p>
            <a:pPr eaLnBrk="1" hangingPunct="1">
              <a:spcBef>
                <a:spcPct val="0"/>
              </a:spcBef>
              <a:buFontTx/>
              <a:buNone/>
            </a:pPr>
            <a:r>
              <a:rPr lang="en-US" altLang="zh-CN" sz="1800"/>
              <a:t>       </a:t>
            </a:r>
            <a:r>
              <a:rPr lang="en-US" altLang="zh-CN" sz="1600"/>
              <a:t>-</a:t>
            </a:r>
            <a:r>
              <a:rPr lang="en-US" altLang="zh-CN" sz="1800"/>
              <a:t> </a:t>
            </a:r>
            <a:r>
              <a:rPr lang="en-US" altLang="zh-CN" sz="1600"/>
              <a:t>Using LRSCPK to construct affinity matrix</a:t>
            </a:r>
          </a:p>
          <a:p>
            <a:pPr eaLnBrk="1" hangingPunct="1">
              <a:spcBef>
                <a:spcPct val="0"/>
              </a:spcBef>
              <a:buFontTx/>
              <a:buNone/>
            </a:pPr>
            <a:r>
              <a:rPr lang="en-US" altLang="zh-CN" sz="1600"/>
              <a:t>        - Using the affinity matrix to get the </a:t>
            </a:r>
          </a:p>
          <a:p>
            <a:pPr eaLnBrk="1" hangingPunct="1">
              <a:spcBef>
                <a:spcPct val="0"/>
              </a:spcBef>
              <a:buFontTx/>
              <a:buNone/>
            </a:pPr>
            <a:r>
              <a:rPr lang="en-US" altLang="zh-CN" sz="1600"/>
              <a:t>          segmentation results</a:t>
            </a:r>
          </a:p>
        </p:txBody>
      </p:sp>
      <p:sp>
        <p:nvSpPr>
          <p:cNvPr id="18444" name="Rectangle 12"/>
          <p:cNvSpPr>
            <a:spLocks noChangeArrowheads="1"/>
          </p:cNvSpPr>
          <p:nvPr/>
        </p:nvSpPr>
        <p:spPr bwMode="auto">
          <a:xfrm>
            <a:off x="304800" y="3429000"/>
            <a:ext cx="2168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1800"/>
              <a:t> Normal estimation</a:t>
            </a:r>
          </a:p>
        </p:txBody>
      </p:sp>
      <p:pic>
        <p:nvPicPr>
          <p:cNvPr id="1844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962400"/>
            <a:ext cx="7416800"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28600"/>
            <a:ext cx="2481263"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7" name="Picture 15"/>
          <p:cNvPicPr>
            <a:picLocks noChangeAspect="1" noChangeArrowheads="1"/>
          </p:cNvPicPr>
          <p:nvPr/>
        </p:nvPicPr>
        <p:blipFill>
          <a:blip r:embed="rId6">
            <a:extLst>
              <a:ext uri="{28A0092B-C50C-407E-A947-70E740481C1C}">
                <a14:useLocalDpi xmlns:a14="http://schemas.microsoft.com/office/drawing/2010/main" val="0"/>
              </a:ext>
            </a:extLst>
          </a:blip>
          <a:srcRect t="3703"/>
          <a:stretch>
            <a:fillRect/>
          </a:stretch>
        </p:blipFill>
        <p:spPr bwMode="auto">
          <a:xfrm>
            <a:off x="5943600" y="228600"/>
            <a:ext cx="248443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9"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228600"/>
            <a:ext cx="242728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5279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41"/>
                                        </p:tgtEl>
                                        <p:attrNameLst>
                                          <p:attrName>style.visibility</p:attrName>
                                        </p:attrNameLst>
                                      </p:cBhvr>
                                      <p:to>
                                        <p:strVal val="visible"/>
                                      </p:to>
                                    </p:set>
                                    <p:anim calcmode="lin" valueType="num">
                                      <p:cBhvr additive="base">
                                        <p:cTn id="7" dur="500" fill="hold"/>
                                        <p:tgtEl>
                                          <p:spTgt spid="18441"/>
                                        </p:tgtEl>
                                        <p:attrNameLst>
                                          <p:attrName>ppt_x</p:attrName>
                                        </p:attrNameLst>
                                      </p:cBhvr>
                                      <p:tavLst>
                                        <p:tav tm="0">
                                          <p:val>
                                            <p:strVal val="#ppt_x"/>
                                          </p:val>
                                        </p:tav>
                                        <p:tav tm="100000">
                                          <p:val>
                                            <p:strVal val="#ppt_x"/>
                                          </p:val>
                                        </p:tav>
                                      </p:tavLst>
                                    </p:anim>
                                    <p:anim calcmode="lin" valueType="num">
                                      <p:cBhvr additive="base">
                                        <p:cTn id="8" dur="500" fill="hold"/>
                                        <p:tgtEl>
                                          <p:spTgt spid="1844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440"/>
                                        </p:tgtEl>
                                        <p:attrNameLst>
                                          <p:attrName>style.visibility</p:attrName>
                                        </p:attrNameLst>
                                      </p:cBhvr>
                                      <p:to>
                                        <p:strVal val="visible"/>
                                      </p:to>
                                    </p:set>
                                    <p:anim calcmode="lin" valueType="num">
                                      <p:cBhvr additive="base">
                                        <p:cTn id="13" dur="500" fill="hold"/>
                                        <p:tgtEl>
                                          <p:spTgt spid="18440"/>
                                        </p:tgtEl>
                                        <p:attrNameLst>
                                          <p:attrName>ppt_x</p:attrName>
                                        </p:attrNameLst>
                                      </p:cBhvr>
                                      <p:tavLst>
                                        <p:tav tm="0">
                                          <p:val>
                                            <p:strVal val="#ppt_x"/>
                                          </p:val>
                                        </p:tav>
                                        <p:tav tm="100000">
                                          <p:val>
                                            <p:strVal val="#ppt_x"/>
                                          </p:val>
                                        </p:tav>
                                      </p:tavLst>
                                    </p:anim>
                                    <p:anim calcmode="lin" valueType="num">
                                      <p:cBhvr additive="base">
                                        <p:cTn id="14" dur="500" fill="hold"/>
                                        <p:tgtEl>
                                          <p:spTgt spid="1844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42"/>
                                        </p:tgtEl>
                                        <p:attrNameLst>
                                          <p:attrName>style.visibility</p:attrName>
                                        </p:attrNameLst>
                                      </p:cBhvr>
                                      <p:to>
                                        <p:strVal val="visible"/>
                                      </p:to>
                                    </p:set>
                                    <p:anim calcmode="lin" valueType="num">
                                      <p:cBhvr additive="base">
                                        <p:cTn id="19" dur="500" fill="hold"/>
                                        <p:tgtEl>
                                          <p:spTgt spid="18442"/>
                                        </p:tgtEl>
                                        <p:attrNameLst>
                                          <p:attrName>ppt_x</p:attrName>
                                        </p:attrNameLst>
                                      </p:cBhvr>
                                      <p:tavLst>
                                        <p:tav tm="0">
                                          <p:val>
                                            <p:strVal val="#ppt_x"/>
                                          </p:val>
                                        </p:tav>
                                        <p:tav tm="100000">
                                          <p:val>
                                            <p:strVal val="#ppt_x"/>
                                          </p:val>
                                        </p:tav>
                                      </p:tavLst>
                                    </p:anim>
                                    <p:anim calcmode="lin" valueType="num">
                                      <p:cBhvr additive="base">
                                        <p:cTn id="20" dur="500" fill="hold"/>
                                        <p:tgtEl>
                                          <p:spTgt spid="1844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844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443"/>
                                        </p:tgtEl>
                                        <p:attrNameLst>
                                          <p:attrName>style.visibility</p:attrName>
                                        </p:attrNameLst>
                                      </p:cBhvr>
                                      <p:to>
                                        <p:strVal val="visible"/>
                                      </p:to>
                                    </p:set>
                                    <p:anim calcmode="lin" valueType="num">
                                      <p:cBhvr additive="base">
                                        <p:cTn id="29" dur="500" fill="hold"/>
                                        <p:tgtEl>
                                          <p:spTgt spid="18443"/>
                                        </p:tgtEl>
                                        <p:attrNameLst>
                                          <p:attrName>ppt_x</p:attrName>
                                        </p:attrNameLst>
                                      </p:cBhvr>
                                      <p:tavLst>
                                        <p:tav tm="0">
                                          <p:val>
                                            <p:strVal val="#ppt_x"/>
                                          </p:val>
                                        </p:tav>
                                        <p:tav tm="100000">
                                          <p:val>
                                            <p:strVal val="#ppt_x"/>
                                          </p:val>
                                        </p:tav>
                                      </p:tavLst>
                                    </p:anim>
                                    <p:anim calcmode="lin" valueType="num">
                                      <p:cBhvr additive="base">
                                        <p:cTn id="30" dur="500" fill="hold"/>
                                        <p:tgtEl>
                                          <p:spTgt spid="18443"/>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844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444"/>
                                        </p:tgtEl>
                                        <p:attrNameLst>
                                          <p:attrName>style.visibility</p:attrName>
                                        </p:attrNameLst>
                                      </p:cBhvr>
                                      <p:to>
                                        <p:strVal val="visible"/>
                                      </p:to>
                                    </p:set>
                                    <p:anim calcmode="lin" valueType="num">
                                      <p:cBhvr additive="base">
                                        <p:cTn id="39" dur="500" fill="hold"/>
                                        <p:tgtEl>
                                          <p:spTgt spid="18444"/>
                                        </p:tgtEl>
                                        <p:attrNameLst>
                                          <p:attrName>ppt_x</p:attrName>
                                        </p:attrNameLst>
                                      </p:cBhvr>
                                      <p:tavLst>
                                        <p:tav tm="0">
                                          <p:val>
                                            <p:strVal val="#ppt_x"/>
                                          </p:val>
                                        </p:tav>
                                        <p:tav tm="100000">
                                          <p:val>
                                            <p:strVal val="#ppt_x"/>
                                          </p:val>
                                        </p:tav>
                                      </p:tavLst>
                                    </p:anim>
                                    <p:anim calcmode="lin" valueType="num">
                                      <p:cBhvr additive="base">
                                        <p:cTn id="40" dur="500" fill="hold"/>
                                        <p:tgtEl>
                                          <p:spTgt spid="18444"/>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844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8445"/>
                                        </p:tgtEl>
                                        <p:attrNameLst>
                                          <p:attrName>style.visibility</p:attrName>
                                        </p:attrNameLst>
                                      </p:cBhvr>
                                      <p:to>
                                        <p:strVal val="visible"/>
                                      </p:to>
                                    </p:set>
                                    <p:anim calcmode="lin" valueType="num">
                                      <p:cBhvr additive="base">
                                        <p:cTn id="49" dur="500" fill="hold"/>
                                        <p:tgtEl>
                                          <p:spTgt spid="18445"/>
                                        </p:tgtEl>
                                        <p:attrNameLst>
                                          <p:attrName>ppt_x</p:attrName>
                                        </p:attrNameLst>
                                      </p:cBhvr>
                                      <p:tavLst>
                                        <p:tav tm="0">
                                          <p:val>
                                            <p:strVal val="#ppt_x"/>
                                          </p:val>
                                        </p:tav>
                                        <p:tav tm="100000">
                                          <p:val>
                                            <p:strVal val="#ppt_x"/>
                                          </p:val>
                                        </p:tav>
                                      </p:tavLst>
                                    </p:anim>
                                    <p:anim calcmode="lin" valueType="num">
                                      <p:cBhvr additive="base">
                                        <p:cTn id="50" dur="500" fill="hold"/>
                                        <p:tgtEl>
                                          <p:spTgt spid="184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p:bldP spid="18442" grpId="0"/>
      <p:bldP spid="18443" grpId="0"/>
      <p:bldP spid="184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A25E80A-35E2-4EA3-BCEA-96CCCC51FC66}" type="slidenum">
              <a:rPr lang="en-US" altLang="zh-CN" sz="1400" smtClean="0"/>
              <a:pPr>
                <a:spcBef>
                  <a:spcPct val="0"/>
                </a:spcBef>
                <a:buFontTx/>
                <a:buNone/>
              </a:pPr>
              <a:t>17</a:t>
            </a:fld>
            <a:endParaRPr lang="en-US" altLang="zh-CN" sz="1400" smtClean="0"/>
          </a:p>
        </p:txBody>
      </p:sp>
      <p:sp>
        <p:nvSpPr>
          <p:cNvPr id="7171" name="Rectangle 4"/>
          <p:cNvSpPr>
            <a:spLocks noChangeArrowheads="1"/>
          </p:cNvSpPr>
          <p:nvPr/>
        </p:nvSpPr>
        <p:spPr bwMode="auto">
          <a:xfrm>
            <a:off x="228600" y="381000"/>
            <a:ext cx="479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Candidate feature points selection</a:t>
            </a:r>
          </a:p>
        </p:txBody>
      </p:sp>
      <p:graphicFrame>
        <p:nvGraphicFramePr>
          <p:cNvPr id="7172" name="Object 6"/>
          <p:cNvGraphicFramePr>
            <a:graphicFrameLocks noChangeAspect="1"/>
          </p:cNvGraphicFramePr>
          <p:nvPr/>
        </p:nvGraphicFramePr>
        <p:xfrm>
          <a:off x="635000" y="1333500"/>
          <a:ext cx="4672013" cy="1584325"/>
        </p:xfrm>
        <a:graphic>
          <a:graphicData uri="http://schemas.openxmlformats.org/presentationml/2006/ole">
            <mc:AlternateContent xmlns:mc="http://schemas.openxmlformats.org/markup-compatibility/2006">
              <mc:Choice xmlns:v="urn:schemas-microsoft-com:vml" Requires="v">
                <p:oleObj spid="_x0000_s30898" name="公式" r:id="rId4" imgW="2286000" imgH="774700" progId="Equation.3">
                  <p:embed/>
                </p:oleObj>
              </mc:Choice>
              <mc:Fallback>
                <p:oleObj name="公式" r:id="rId4" imgW="2286000" imgH="774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0" y="1333500"/>
                        <a:ext cx="4672013" cy="158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 name="Object 11"/>
          <p:cNvGraphicFramePr>
            <a:graphicFrameLocks noChangeAspect="1"/>
          </p:cNvGraphicFramePr>
          <p:nvPr/>
        </p:nvGraphicFramePr>
        <p:xfrm>
          <a:off x="1231900" y="3429000"/>
          <a:ext cx="2182813" cy="901700"/>
        </p:xfrm>
        <a:graphic>
          <a:graphicData uri="http://schemas.openxmlformats.org/presentationml/2006/ole">
            <mc:AlternateContent xmlns:mc="http://schemas.openxmlformats.org/markup-compatibility/2006">
              <mc:Choice xmlns:v="urn:schemas-microsoft-com:vml" Requires="v">
                <p:oleObj spid="_x0000_s30899" name="公式" r:id="rId6" imgW="1040948" imgH="431613" progId="Equation.3">
                  <p:embed/>
                </p:oleObj>
              </mc:Choice>
              <mc:Fallback>
                <p:oleObj name="公式" r:id="rId6" imgW="1040948" imgH="4316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1900" y="3429000"/>
                        <a:ext cx="2182813"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74" name="Group 14"/>
          <p:cNvGrpSpPr>
            <a:grpSpLocks/>
          </p:cNvGrpSpPr>
          <p:nvPr/>
        </p:nvGrpSpPr>
        <p:grpSpPr bwMode="auto">
          <a:xfrm>
            <a:off x="304800" y="914400"/>
            <a:ext cx="5105400" cy="457200"/>
            <a:chOff x="192" y="576"/>
            <a:chExt cx="3216" cy="288"/>
          </a:xfrm>
        </p:grpSpPr>
        <p:sp>
          <p:nvSpPr>
            <p:cNvPr id="7186" name="Text Box 12"/>
            <p:cNvSpPr txBox="1">
              <a:spLocks noChangeArrowheads="1"/>
            </p:cNvSpPr>
            <p:nvPr/>
          </p:nvSpPr>
          <p:spPr bwMode="auto">
            <a:xfrm>
              <a:off x="192" y="624"/>
              <a:ext cx="3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lang="en-US" altLang="zh-CN"/>
                <a:t>For each point       define covariance matrix</a:t>
              </a:r>
            </a:p>
          </p:txBody>
        </p:sp>
        <p:graphicFrame>
          <p:nvGraphicFramePr>
            <p:cNvPr id="7187" name="Object 13"/>
            <p:cNvGraphicFramePr>
              <a:graphicFrameLocks noChangeAspect="1"/>
            </p:cNvGraphicFramePr>
            <p:nvPr/>
          </p:nvGraphicFramePr>
          <p:xfrm>
            <a:off x="1440" y="576"/>
            <a:ext cx="213" cy="288"/>
          </p:xfrm>
          <a:graphic>
            <a:graphicData uri="http://schemas.openxmlformats.org/presentationml/2006/ole">
              <mc:AlternateContent xmlns:mc="http://schemas.openxmlformats.org/markup-compatibility/2006">
                <mc:Choice xmlns:v="urn:schemas-microsoft-com:vml" Requires="v">
                  <p:oleObj spid="_x0000_s30900" name="公式" r:id="rId8" imgW="177646" imgH="228402" progId="Equation.3">
                    <p:embed/>
                  </p:oleObj>
                </mc:Choice>
                <mc:Fallback>
                  <p:oleObj name="公式" r:id="rId8" imgW="177646" imgH="22840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0" y="576"/>
                          <a:ext cx="21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175" name="Group 59"/>
          <p:cNvGrpSpPr>
            <a:grpSpLocks/>
          </p:cNvGrpSpPr>
          <p:nvPr/>
        </p:nvGrpSpPr>
        <p:grpSpPr bwMode="auto">
          <a:xfrm>
            <a:off x="381000" y="2895600"/>
            <a:ext cx="7924800" cy="609600"/>
            <a:chOff x="288" y="2016"/>
            <a:chExt cx="4992" cy="384"/>
          </a:xfrm>
        </p:grpSpPr>
        <p:graphicFrame>
          <p:nvGraphicFramePr>
            <p:cNvPr id="7183" name="Object 56"/>
            <p:cNvGraphicFramePr>
              <a:graphicFrameLocks noChangeAspect="1"/>
            </p:cNvGraphicFramePr>
            <p:nvPr/>
          </p:nvGraphicFramePr>
          <p:xfrm>
            <a:off x="1248" y="2016"/>
            <a:ext cx="299" cy="384"/>
          </p:xfrm>
          <a:graphic>
            <a:graphicData uri="http://schemas.openxmlformats.org/presentationml/2006/ole">
              <mc:AlternateContent xmlns:mc="http://schemas.openxmlformats.org/markup-compatibility/2006">
                <mc:Choice xmlns:v="urn:schemas-microsoft-com:vml" Requires="v">
                  <p:oleObj spid="_x0000_s30901" name="公式" r:id="rId10" imgW="177646" imgH="228402" progId="Equation.3">
                    <p:embed/>
                  </p:oleObj>
                </mc:Choice>
                <mc:Fallback>
                  <p:oleObj name="公式" r:id="rId10" imgW="177646" imgH="22840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8" y="2016"/>
                          <a:ext cx="299"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4" name="Text Box 57"/>
            <p:cNvSpPr txBox="1">
              <a:spLocks noChangeArrowheads="1"/>
            </p:cNvSpPr>
            <p:nvPr/>
          </p:nvSpPr>
          <p:spPr bwMode="auto">
            <a:xfrm>
              <a:off x="288" y="2112"/>
              <a:ext cx="49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2. Use weight       measures the confidence of       belonging to a feature.</a:t>
              </a:r>
            </a:p>
          </p:txBody>
        </p:sp>
        <p:graphicFrame>
          <p:nvGraphicFramePr>
            <p:cNvPr id="7185" name="Object 58"/>
            <p:cNvGraphicFramePr>
              <a:graphicFrameLocks noChangeAspect="1"/>
            </p:cNvGraphicFramePr>
            <p:nvPr/>
          </p:nvGraphicFramePr>
          <p:xfrm>
            <a:off x="3312" y="2016"/>
            <a:ext cx="249" cy="336"/>
          </p:xfrm>
          <a:graphic>
            <a:graphicData uri="http://schemas.openxmlformats.org/presentationml/2006/ole">
              <mc:AlternateContent xmlns:mc="http://schemas.openxmlformats.org/markup-compatibility/2006">
                <mc:Choice xmlns:v="urn:schemas-microsoft-com:vml" Requires="v">
                  <p:oleObj spid="_x0000_s30902" name="公式" r:id="rId12" imgW="177646" imgH="228402" progId="Equation.3">
                    <p:embed/>
                  </p:oleObj>
                </mc:Choice>
                <mc:Fallback>
                  <p:oleObj name="公式" r:id="rId12" imgW="177646" imgH="22840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2" y="2016"/>
                          <a:ext cx="24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176" name="Text Box 60"/>
          <p:cNvSpPr txBox="1">
            <a:spLocks noChangeArrowheads="1"/>
          </p:cNvSpPr>
          <p:nvPr/>
        </p:nvSpPr>
        <p:spPr bwMode="auto">
          <a:xfrm>
            <a:off x="457200" y="4419600"/>
            <a:ext cx="3048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3. If       is larger than a given threshold       then        is regarded as a candidate feature point.</a:t>
            </a:r>
          </a:p>
        </p:txBody>
      </p:sp>
      <p:graphicFrame>
        <p:nvGraphicFramePr>
          <p:cNvPr id="7177" name="Object 61"/>
          <p:cNvGraphicFramePr>
            <a:graphicFrameLocks noChangeAspect="1"/>
          </p:cNvGraphicFramePr>
          <p:nvPr/>
        </p:nvGraphicFramePr>
        <p:xfrm>
          <a:off x="990600" y="4343400"/>
          <a:ext cx="373063" cy="477838"/>
        </p:xfrm>
        <a:graphic>
          <a:graphicData uri="http://schemas.openxmlformats.org/presentationml/2006/ole">
            <mc:AlternateContent xmlns:mc="http://schemas.openxmlformats.org/markup-compatibility/2006">
              <mc:Choice xmlns:v="urn:schemas-microsoft-com:vml" Requires="v">
                <p:oleObj spid="_x0000_s30903" name="公式" r:id="rId14" imgW="177646" imgH="228402" progId="Equation.3">
                  <p:embed/>
                </p:oleObj>
              </mc:Choice>
              <mc:Fallback>
                <p:oleObj name="公式" r:id="rId14" imgW="177646" imgH="22840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600" y="4343400"/>
                        <a:ext cx="373063"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8" name="Object 62"/>
          <p:cNvGraphicFramePr>
            <a:graphicFrameLocks noChangeAspect="1"/>
          </p:cNvGraphicFramePr>
          <p:nvPr/>
        </p:nvGraphicFramePr>
        <p:xfrm>
          <a:off x="2133600" y="4648200"/>
          <a:ext cx="373063" cy="477838"/>
        </p:xfrm>
        <a:graphic>
          <a:graphicData uri="http://schemas.openxmlformats.org/presentationml/2006/ole">
            <mc:AlternateContent xmlns:mc="http://schemas.openxmlformats.org/markup-compatibility/2006">
              <mc:Choice xmlns:v="urn:schemas-microsoft-com:vml" Requires="v">
                <p:oleObj spid="_x0000_s30904" name="公式" r:id="rId16" imgW="177646" imgH="228402" progId="Equation.3">
                  <p:embed/>
                </p:oleObj>
              </mc:Choice>
              <mc:Fallback>
                <p:oleObj name="公式" r:id="rId16" imgW="177646" imgH="22840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33600" y="4648200"/>
                        <a:ext cx="373063"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9" name="Object 63"/>
          <p:cNvGraphicFramePr>
            <a:graphicFrameLocks noChangeAspect="1"/>
          </p:cNvGraphicFramePr>
          <p:nvPr/>
        </p:nvGraphicFramePr>
        <p:xfrm>
          <a:off x="2971800" y="4648200"/>
          <a:ext cx="373063" cy="477838"/>
        </p:xfrm>
        <a:graphic>
          <a:graphicData uri="http://schemas.openxmlformats.org/presentationml/2006/ole">
            <mc:AlternateContent xmlns:mc="http://schemas.openxmlformats.org/markup-compatibility/2006">
              <mc:Choice xmlns:v="urn:schemas-microsoft-com:vml" Requires="v">
                <p:oleObj spid="_x0000_s30905" name="公式" r:id="rId18" imgW="177646" imgH="228402" progId="Equation.3">
                  <p:embed/>
                </p:oleObj>
              </mc:Choice>
              <mc:Fallback>
                <p:oleObj name="公式" r:id="rId18" imgW="177646" imgH="228402"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1800" y="4648200"/>
                        <a:ext cx="373063"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522" name="Picture 66"/>
          <p:cNvPicPr>
            <a:picLocks noChangeAspect="1" noChangeArrowheads="1"/>
          </p:cNvPicPr>
          <p:nvPr/>
        </p:nvPicPr>
        <p:blipFill>
          <a:blip r:embed="rId20">
            <a:extLst>
              <a:ext uri="{28A0092B-C50C-407E-A947-70E740481C1C}">
                <a14:useLocalDpi xmlns:a14="http://schemas.microsoft.com/office/drawing/2010/main" val="0"/>
              </a:ext>
            </a:extLst>
          </a:blip>
          <a:srcRect r="41542"/>
          <a:stretch>
            <a:fillRect/>
          </a:stretch>
        </p:blipFill>
        <p:spPr bwMode="auto">
          <a:xfrm>
            <a:off x="4038600" y="3500438"/>
            <a:ext cx="4343400" cy="335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23" name="Picture 67"/>
          <p:cNvPicPr>
            <a:picLocks noChangeAspect="1" noChangeArrowheads="1"/>
          </p:cNvPicPr>
          <p:nvPr/>
        </p:nvPicPr>
        <p:blipFill>
          <a:blip r:embed="rId20">
            <a:extLst>
              <a:ext uri="{28A0092B-C50C-407E-A947-70E740481C1C}">
                <a14:useLocalDpi xmlns:a14="http://schemas.microsoft.com/office/drawing/2010/main" val="0"/>
              </a:ext>
            </a:extLst>
          </a:blip>
          <a:srcRect l="59885"/>
          <a:stretch>
            <a:fillRect/>
          </a:stretch>
        </p:blipFill>
        <p:spPr bwMode="auto">
          <a:xfrm>
            <a:off x="5334000" y="3581400"/>
            <a:ext cx="26384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2" name="Picture 6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10200" y="1143000"/>
            <a:ext cx="3505200" cy="177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1122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522"/>
                                        </p:tgtEl>
                                        <p:attrNameLst>
                                          <p:attrName>style.visibility</p:attrName>
                                        </p:attrNameLst>
                                      </p:cBhvr>
                                      <p:to>
                                        <p:strVal val="visible"/>
                                      </p:to>
                                    </p:set>
                                    <p:anim calcmode="lin" valueType="num">
                                      <p:cBhvr additive="base">
                                        <p:cTn id="7" dur="500" fill="hold"/>
                                        <p:tgtEl>
                                          <p:spTgt spid="19522"/>
                                        </p:tgtEl>
                                        <p:attrNameLst>
                                          <p:attrName>ppt_x</p:attrName>
                                        </p:attrNameLst>
                                      </p:cBhvr>
                                      <p:tavLst>
                                        <p:tav tm="0">
                                          <p:val>
                                            <p:strVal val="0-#ppt_w/2"/>
                                          </p:val>
                                        </p:tav>
                                        <p:tav tm="100000">
                                          <p:val>
                                            <p:strVal val="#ppt_x"/>
                                          </p:val>
                                        </p:tav>
                                      </p:tavLst>
                                    </p:anim>
                                    <p:anim calcmode="lin" valueType="num">
                                      <p:cBhvr additive="base">
                                        <p:cTn id="8" dur="500" fill="hold"/>
                                        <p:tgtEl>
                                          <p:spTgt spid="195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nodeType="clickEffect">
                                  <p:stCondLst>
                                    <p:cond delay="0"/>
                                  </p:stCondLst>
                                  <p:childTnLst>
                                    <p:set>
                                      <p:cBhvr>
                                        <p:cTn id="12" dur="1" fill="hold">
                                          <p:stCondLst>
                                            <p:cond delay="0"/>
                                          </p:stCondLst>
                                        </p:cTn>
                                        <p:tgtEl>
                                          <p:spTgt spid="1952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BEB5E74-F958-40F9-89DF-1D69AB3659CA}" type="slidenum">
              <a:rPr lang="en-US" altLang="zh-CN" sz="1400" smtClean="0"/>
              <a:pPr>
                <a:spcBef>
                  <a:spcPct val="0"/>
                </a:spcBef>
                <a:buFontTx/>
                <a:buNone/>
              </a:pPr>
              <a:t>18</a:t>
            </a:fld>
            <a:endParaRPr lang="en-US" altLang="zh-CN" sz="1400" smtClean="0"/>
          </a:p>
        </p:txBody>
      </p:sp>
      <p:sp>
        <p:nvSpPr>
          <p:cNvPr id="9219" name="Rectangle 4"/>
          <p:cNvSpPr>
            <a:spLocks noChangeArrowheads="1"/>
          </p:cNvSpPr>
          <p:nvPr/>
        </p:nvSpPr>
        <p:spPr bwMode="auto">
          <a:xfrm>
            <a:off x="381000" y="457200"/>
            <a:ext cx="4962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Subneighborhood</a:t>
            </a:r>
            <a:r>
              <a:rPr lang="en-US" altLang="zh-CN" sz="2400"/>
              <a:t> segmentation</a:t>
            </a:r>
          </a:p>
        </p:txBody>
      </p:sp>
      <p:sp>
        <p:nvSpPr>
          <p:cNvPr id="20489" name="Oval 9"/>
          <p:cNvSpPr>
            <a:spLocks noChangeArrowheads="1"/>
          </p:cNvSpPr>
          <p:nvPr/>
        </p:nvSpPr>
        <p:spPr bwMode="auto">
          <a:xfrm>
            <a:off x="2209800" y="2024063"/>
            <a:ext cx="1066800" cy="609600"/>
          </a:xfrm>
          <a:prstGeom prst="ellipse">
            <a:avLst/>
          </a:prstGeom>
          <a:solidFill>
            <a:schemeClr val="bg1">
              <a:alpha val="0"/>
            </a:schemeClr>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t> </a:t>
            </a:r>
          </a:p>
        </p:txBody>
      </p:sp>
      <p:sp>
        <p:nvSpPr>
          <p:cNvPr id="20503" name="Text Box 23"/>
          <p:cNvSpPr txBox="1">
            <a:spLocks noChangeArrowheads="1"/>
          </p:cNvSpPr>
          <p:nvPr/>
        </p:nvSpPr>
        <p:spPr bwMode="auto">
          <a:xfrm>
            <a:off x="381000" y="1524000"/>
            <a:ext cx="8458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Using LRSCPK to construct affinity matrix</a:t>
            </a:r>
          </a:p>
        </p:txBody>
      </p:sp>
      <p:graphicFrame>
        <p:nvGraphicFramePr>
          <p:cNvPr id="20504" name="Object 24"/>
          <p:cNvGraphicFramePr>
            <a:graphicFrameLocks noChangeAspect="1"/>
          </p:cNvGraphicFramePr>
          <p:nvPr/>
        </p:nvGraphicFramePr>
        <p:xfrm>
          <a:off x="1295400" y="2024063"/>
          <a:ext cx="6172200" cy="593725"/>
        </p:xfrm>
        <a:graphic>
          <a:graphicData uri="http://schemas.openxmlformats.org/presentationml/2006/ole">
            <mc:AlternateContent xmlns:mc="http://schemas.openxmlformats.org/markup-compatibility/2006">
              <mc:Choice xmlns:v="urn:schemas-microsoft-com:vml" Requires="v">
                <p:oleObj spid="_x0000_s31818" name="公式" r:id="rId4" imgW="2768600" imgH="266700" progId="Equation.3">
                  <p:embed/>
                </p:oleObj>
              </mc:Choice>
              <mc:Fallback>
                <p:oleObj name="公式" r:id="rId4" imgW="2768600" imgH="266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024063"/>
                        <a:ext cx="617220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5" name="Text Box 25"/>
          <p:cNvSpPr txBox="1">
            <a:spLocks noChangeArrowheads="1"/>
          </p:cNvSpPr>
          <p:nvPr/>
        </p:nvSpPr>
        <p:spPr bwMode="auto">
          <a:xfrm>
            <a:off x="990600" y="2862263"/>
            <a:ext cx="6324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t>How to construct </a:t>
            </a:r>
            <a:r>
              <a:rPr lang="en-US" altLang="zh-CN" sz="2400" b="1" dirty="0" smtClean="0"/>
              <a:t>the </a:t>
            </a:r>
            <a:r>
              <a:rPr lang="en-US" altLang="zh-CN" sz="2400" b="1" dirty="0"/>
              <a:t>priori knowledge?</a:t>
            </a:r>
          </a:p>
        </p:txBody>
      </p:sp>
      <p:sp>
        <p:nvSpPr>
          <p:cNvPr id="20515" name="Text Box 35"/>
          <p:cNvSpPr txBox="1">
            <a:spLocks noChangeArrowheads="1"/>
          </p:cNvSpPr>
          <p:nvPr/>
        </p:nvSpPr>
        <p:spPr bwMode="auto">
          <a:xfrm>
            <a:off x="685800" y="3733800"/>
            <a:ext cx="8305800" cy="238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AutoNum type="arabicPeriod"/>
            </a:pPr>
            <a:r>
              <a:rPr lang="en-US" altLang="zh-CN" sz="2400" dirty="0"/>
              <a:t>Use the low quality normal to compute a distance matrix.</a:t>
            </a:r>
          </a:p>
          <a:p>
            <a:pPr eaLnBrk="1" hangingPunct="1">
              <a:lnSpc>
                <a:spcPct val="130000"/>
              </a:lnSpc>
              <a:spcBef>
                <a:spcPct val="50000"/>
              </a:spcBef>
              <a:buFontTx/>
              <a:buAutoNum type="arabicPeriod"/>
            </a:pPr>
            <a:r>
              <a:rPr lang="en-US" altLang="zh-CN" sz="2400" dirty="0"/>
              <a:t>Construct a guiding matrix        based on this distance matrix.</a:t>
            </a:r>
          </a:p>
          <a:p>
            <a:pPr eaLnBrk="1" hangingPunct="1">
              <a:lnSpc>
                <a:spcPct val="130000"/>
              </a:lnSpc>
              <a:spcBef>
                <a:spcPct val="50000"/>
              </a:spcBef>
              <a:buFontTx/>
              <a:buAutoNum type="arabicPeriod"/>
            </a:pPr>
            <a:r>
              <a:rPr lang="en-US" altLang="zh-CN" sz="2400" dirty="0"/>
              <a:t>Refine </a:t>
            </a:r>
          </a:p>
        </p:txBody>
      </p:sp>
      <p:graphicFrame>
        <p:nvGraphicFramePr>
          <p:cNvPr id="20516" name="Object 36"/>
          <p:cNvGraphicFramePr>
            <a:graphicFrameLocks noChangeAspect="1"/>
          </p:cNvGraphicFramePr>
          <p:nvPr/>
        </p:nvGraphicFramePr>
        <p:xfrm>
          <a:off x="4794250" y="4468813"/>
          <a:ext cx="387350" cy="387350"/>
        </p:xfrm>
        <a:graphic>
          <a:graphicData uri="http://schemas.openxmlformats.org/presentationml/2006/ole">
            <mc:AlternateContent xmlns:mc="http://schemas.openxmlformats.org/markup-compatibility/2006">
              <mc:Choice xmlns:v="urn:schemas-microsoft-com:vml" Requires="v">
                <p:oleObj spid="_x0000_s31819" name="公式" r:id="rId6" imgW="164885" imgH="164885" progId="Equation.3">
                  <p:embed/>
                </p:oleObj>
              </mc:Choice>
              <mc:Fallback>
                <p:oleObj name="公式" r:id="rId6" imgW="164885" imgH="16488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250" y="4468813"/>
                        <a:ext cx="387350"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524" name="Picture 44" descr="截图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550" y="3841750"/>
            <a:ext cx="171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5" name="Picture 45" desc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500" y="2757488"/>
            <a:ext cx="4794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36"/>
          <p:cNvGraphicFramePr>
            <a:graphicFrameLocks noChangeAspect="1"/>
          </p:cNvGraphicFramePr>
          <p:nvPr/>
        </p:nvGraphicFramePr>
        <p:xfrm>
          <a:off x="2133600" y="5580063"/>
          <a:ext cx="387350" cy="387350"/>
        </p:xfrm>
        <a:graphic>
          <a:graphicData uri="http://schemas.openxmlformats.org/presentationml/2006/ole">
            <mc:AlternateContent xmlns:mc="http://schemas.openxmlformats.org/markup-compatibility/2006">
              <mc:Choice xmlns:v="urn:schemas-microsoft-com:vml" Requires="v">
                <p:oleObj spid="_x0000_s31820" name="公式" r:id="rId10" imgW="164885" imgH="164885" progId="Equation.3">
                  <p:embed/>
                </p:oleObj>
              </mc:Choice>
              <mc:Fallback>
                <p:oleObj name="公式" r:id="rId10" imgW="164885" imgH="16488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5580063"/>
                        <a:ext cx="387350"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61202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503"/>
                                        </p:tgtEl>
                                        <p:attrNameLst>
                                          <p:attrName>style.visibility</p:attrName>
                                        </p:attrNameLst>
                                      </p:cBhvr>
                                      <p:to>
                                        <p:strVal val="visible"/>
                                      </p:to>
                                    </p:set>
                                    <p:anim calcmode="lin" valueType="num">
                                      <p:cBhvr additive="base">
                                        <p:cTn id="7" dur="500" fill="hold"/>
                                        <p:tgtEl>
                                          <p:spTgt spid="20503"/>
                                        </p:tgtEl>
                                        <p:attrNameLst>
                                          <p:attrName>ppt_x</p:attrName>
                                        </p:attrNameLst>
                                      </p:cBhvr>
                                      <p:tavLst>
                                        <p:tav tm="0">
                                          <p:val>
                                            <p:strVal val="0-#ppt_w/2"/>
                                          </p:val>
                                        </p:tav>
                                        <p:tav tm="100000">
                                          <p:val>
                                            <p:strVal val="#ppt_x"/>
                                          </p:val>
                                        </p:tav>
                                      </p:tavLst>
                                    </p:anim>
                                    <p:anim calcmode="lin" valueType="num">
                                      <p:cBhvr additive="base">
                                        <p:cTn id="8" dur="500" fill="hold"/>
                                        <p:tgtEl>
                                          <p:spTgt spid="2050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504"/>
                                        </p:tgtEl>
                                        <p:attrNameLst>
                                          <p:attrName>style.visibility</p:attrName>
                                        </p:attrNameLst>
                                      </p:cBhvr>
                                      <p:to>
                                        <p:strVal val="visible"/>
                                      </p:to>
                                    </p:set>
                                    <p:anim calcmode="lin" valueType="num">
                                      <p:cBhvr additive="base">
                                        <p:cTn id="11" dur="500" fill="hold"/>
                                        <p:tgtEl>
                                          <p:spTgt spid="20504"/>
                                        </p:tgtEl>
                                        <p:attrNameLst>
                                          <p:attrName>ppt_x</p:attrName>
                                        </p:attrNameLst>
                                      </p:cBhvr>
                                      <p:tavLst>
                                        <p:tav tm="0">
                                          <p:val>
                                            <p:strVal val="0-#ppt_w/2"/>
                                          </p:val>
                                        </p:tav>
                                        <p:tav tm="100000">
                                          <p:val>
                                            <p:strVal val="#ppt_x"/>
                                          </p:val>
                                        </p:tav>
                                      </p:tavLst>
                                    </p:anim>
                                    <p:anim calcmode="lin" valueType="num">
                                      <p:cBhvr additive="base">
                                        <p:cTn id="12" dur="500" fill="hold"/>
                                        <p:tgtEl>
                                          <p:spTgt spid="20504"/>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48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505"/>
                                        </p:tgtEl>
                                        <p:attrNameLst>
                                          <p:attrName>style.visibility</p:attrName>
                                        </p:attrNameLst>
                                      </p:cBhvr>
                                      <p:to>
                                        <p:strVal val="visible"/>
                                      </p:to>
                                    </p:set>
                                    <p:anim calcmode="lin" valueType="num">
                                      <p:cBhvr additive="base">
                                        <p:cTn id="21" dur="500" fill="hold"/>
                                        <p:tgtEl>
                                          <p:spTgt spid="20505"/>
                                        </p:tgtEl>
                                        <p:attrNameLst>
                                          <p:attrName>ppt_x</p:attrName>
                                        </p:attrNameLst>
                                      </p:cBhvr>
                                      <p:tavLst>
                                        <p:tav tm="0">
                                          <p:val>
                                            <p:strVal val="#ppt_x"/>
                                          </p:val>
                                        </p:tav>
                                        <p:tav tm="100000">
                                          <p:val>
                                            <p:strVal val="#ppt_x"/>
                                          </p:val>
                                        </p:tav>
                                      </p:tavLst>
                                    </p:anim>
                                    <p:anim calcmode="lin" valueType="num">
                                      <p:cBhvr additive="base">
                                        <p:cTn id="22" dur="500" fill="hold"/>
                                        <p:tgtEl>
                                          <p:spTgt spid="2050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525"/>
                                        </p:tgtEl>
                                        <p:attrNameLst>
                                          <p:attrName>style.visibility</p:attrName>
                                        </p:attrNameLst>
                                      </p:cBhvr>
                                      <p:to>
                                        <p:strVal val="visible"/>
                                      </p:to>
                                    </p:set>
                                    <p:anim calcmode="lin" valueType="num">
                                      <p:cBhvr additive="base">
                                        <p:cTn id="25" dur="500" fill="hold"/>
                                        <p:tgtEl>
                                          <p:spTgt spid="20525"/>
                                        </p:tgtEl>
                                        <p:attrNameLst>
                                          <p:attrName>ppt_x</p:attrName>
                                        </p:attrNameLst>
                                      </p:cBhvr>
                                      <p:tavLst>
                                        <p:tav tm="0">
                                          <p:val>
                                            <p:strVal val="#ppt_x"/>
                                          </p:val>
                                        </p:tav>
                                        <p:tav tm="100000">
                                          <p:val>
                                            <p:strVal val="#ppt_x"/>
                                          </p:val>
                                        </p:tav>
                                      </p:tavLst>
                                    </p:anim>
                                    <p:anim calcmode="lin" valueType="num">
                                      <p:cBhvr additive="base">
                                        <p:cTn id="26" dur="500" fill="hold"/>
                                        <p:tgtEl>
                                          <p:spTgt spid="2052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0524"/>
                                        </p:tgtEl>
                                        <p:attrNameLst>
                                          <p:attrName>style.visibility</p:attrName>
                                        </p:attrNameLst>
                                      </p:cBhvr>
                                      <p:to>
                                        <p:strVal val="visible"/>
                                      </p:to>
                                    </p:set>
                                    <p:anim calcmode="lin" valueType="num">
                                      <p:cBhvr additive="base">
                                        <p:cTn id="31" dur="500" fill="hold"/>
                                        <p:tgtEl>
                                          <p:spTgt spid="20524"/>
                                        </p:tgtEl>
                                        <p:attrNameLst>
                                          <p:attrName>ppt_x</p:attrName>
                                        </p:attrNameLst>
                                      </p:cBhvr>
                                      <p:tavLst>
                                        <p:tav tm="0">
                                          <p:val>
                                            <p:strVal val="#ppt_x"/>
                                          </p:val>
                                        </p:tav>
                                        <p:tav tm="100000">
                                          <p:val>
                                            <p:strVal val="#ppt_x"/>
                                          </p:val>
                                        </p:tav>
                                      </p:tavLst>
                                    </p:anim>
                                    <p:anim calcmode="lin" valueType="num">
                                      <p:cBhvr additive="base">
                                        <p:cTn id="32" dur="500" fill="hold"/>
                                        <p:tgtEl>
                                          <p:spTgt spid="205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515"/>
                                        </p:tgtEl>
                                        <p:attrNameLst>
                                          <p:attrName>style.visibility</p:attrName>
                                        </p:attrNameLst>
                                      </p:cBhvr>
                                      <p:to>
                                        <p:strVal val="visible"/>
                                      </p:to>
                                    </p:set>
                                    <p:anim calcmode="lin" valueType="num">
                                      <p:cBhvr additive="base">
                                        <p:cTn id="35" dur="500" fill="hold"/>
                                        <p:tgtEl>
                                          <p:spTgt spid="20515"/>
                                        </p:tgtEl>
                                        <p:attrNameLst>
                                          <p:attrName>ppt_x</p:attrName>
                                        </p:attrNameLst>
                                      </p:cBhvr>
                                      <p:tavLst>
                                        <p:tav tm="0">
                                          <p:val>
                                            <p:strVal val="#ppt_x"/>
                                          </p:val>
                                        </p:tav>
                                        <p:tav tm="100000">
                                          <p:val>
                                            <p:strVal val="#ppt_x"/>
                                          </p:val>
                                        </p:tav>
                                      </p:tavLst>
                                    </p:anim>
                                    <p:anim calcmode="lin" valueType="num">
                                      <p:cBhvr additive="base">
                                        <p:cTn id="36" dur="500" fill="hold"/>
                                        <p:tgtEl>
                                          <p:spTgt spid="205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516"/>
                                        </p:tgtEl>
                                        <p:attrNameLst>
                                          <p:attrName>style.visibility</p:attrName>
                                        </p:attrNameLst>
                                      </p:cBhvr>
                                      <p:to>
                                        <p:strVal val="visible"/>
                                      </p:to>
                                    </p:set>
                                    <p:anim calcmode="lin" valueType="num">
                                      <p:cBhvr additive="base">
                                        <p:cTn id="39" dur="500" fill="hold"/>
                                        <p:tgtEl>
                                          <p:spTgt spid="20516"/>
                                        </p:tgtEl>
                                        <p:attrNameLst>
                                          <p:attrName>ppt_x</p:attrName>
                                        </p:attrNameLst>
                                      </p:cBhvr>
                                      <p:tavLst>
                                        <p:tav tm="0">
                                          <p:val>
                                            <p:strVal val="#ppt_x"/>
                                          </p:val>
                                        </p:tav>
                                        <p:tav tm="100000">
                                          <p:val>
                                            <p:strVal val="#ppt_x"/>
                                          </p:val>
                                        </p:tav>
                                      </p:tavLst>
                                    </p:anim>
                                    <p:anim calcmode="lin" valueType="num">
                                      <p:cBhvr additive="base">
                                        <p:cTn id="40" dur="500" fill="hold"/>
                                        <p:tgtEl>
                                          <p:spTgt spid="205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9" grpId="0" animBg="1"/>
      <p:bldP spid="20503" grpId="0"/>
      <p:bldP spid="20505" grpId="0"/>
      <p:bldP spid="205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F54FCED-6FB3-465C-99C8-E55EE46EF1E8}" type="slidenum">
              <a:rPr lang="en-US" altLang="zh-CN" sz="1400" smtClean="0"/>
              <a:pPr>
                <a:spcBef>
                  <a:spcPct val="0"/>
                </a:spcBef>
                <a:buFontTx/>
                <a:buNone/>
              </a:pPr>
              <a:t>19</a:t>
            </a:fld>
            <a:endParaRPr lang="en-US" altLang="zh-CN" sz="1400" smtClean="0"/>
          </a:p>
        </p:txBody>
      </p:sp>
      <p:sp>
        <p:nvSpPr>
          <p:cNvPr id="16404" name="Text Box 20"/>
          <p:cNvSpPr txBox="1">
            <a:spLocks noChangeArrowheads="1"/>
          </p:cNvSpPr>
          <p:nvPr/>
        </p:nvSpPr>
        <p:spPr bwMode="auto">
          <a:xfrm>
            <a:off x="496888" y="3548063"/>
            <a:ext cx="25146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 The point is adjacent to sharp features.</a:t>
            </a:r>
          </a:p>
        </p:txBody>
      </p:sp>
      <p:sp>
        <p:nvSpPr>
          <p:cNvPr id="16405" name="Text Box 21"/>
          <p:cNvSpPr txBox="1">
            <a:spLocks noChangeArrowheads="1"/>
          </p:cNvSpPr>
          <p:nvPr/>
        </p:nvSpPr>
        <p:spPr bwMode="auto">
          <a:xfrm>
            <a:off x="496888" y="2786063"/>
            <a:ext cx="251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 The point is away from sharp features.</a:t>
            </a:r>
          </a:p>
        </p:txBody>
      </p:sp>
      <p:sp>
        <p:nvSpPr>
          <p:cNvPr id="16406" name="AutoShape 22"/>
          <p:cNvSpPr>
            <a:spLocks noChangeArrowheads="1"/>
          </p:cNvSpPr>
          <p:nvPr/>
        </p:nvSpPr>
        <p:spPr bwMode="auto">
          <a:xfrm>
            <a:off x="2859088" y="2938463"/>
            <a:ext cx="838200" cy="381000"/>
          </a:xfrm>
          <a:prstGeom prst="rightArrow">
            <a:avLst>
              <a:gd name="adj1" fmla="val 50000"/>
              <a:gd name="adj2" fmla="val 55000"/>
            </a:avLst>
          </a:prstGeom>
          <a:solidFill>
            <a:srgbClr val="0000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407" name="AutoShape 23"/>
          <p:cNvSpPr>
            <a:spLocks noChangeArrowheads="1"/>
          </p:cNvSpPr>
          <p:nvPr/>
        </p:nvSpPr>
        <p:spPr bwMode="auto">
          <a:xfrm>
            <a:off x="2859088" y="3700463"/>
            <a:ext cx="838200" cy="381000"/>
          </a:xfrm>
          <a:prstGeom prst="rightArrow">
            <a:avLst>
              <a:gd name="adj1" fmla="val 50000"/>
              <a:gd name="adj2" fmla="val 55000"/>
            </a:avLst>
          </a:prstGeom>
          <a:solidFill>
            <a:srgbClr val="0000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408" name="Text Box 24"/>
          <p:cNvSpPr txBox="1">
            <a:spLocks noChangeArrowheads="1"/>
          </p:cNvSpPr>
          <p:nvPr/>
        </p:nvSpPr>
        <p:spPr bwMode="auto">
          <a:xfrm>
            <a:off x="3773488" y="2862263"/>
            <a:ext cx="213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Normal estimated by PCA is enough.</a:t>
            </a:r>
          </a:p>
        </p:txBody>
      </p:sp>
      <p:sp>
        <p:nvSpPr>
          <p:cNvPr id="16409" name="Text Box 25"/>
          <p:cNvSpPr txBox="1">
            <a:spLocks noChangeArrowheads="1"/>
          </p:cNvSpPr>
          <p:nvPr/>
        </p:nvSpPr>
        <p:spPr bwMode="auto">
          <a:xfrm>
            <a:off x="3795713" y="3570288"/>
            <a:ext cx="251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PCA on randamly selected neighbors.</a:t>
            </a:r>
          </a:p>
        </p:txBody>
      </p:sp>
      <p:sp>
        <p:nvSpPr>
          <p:cNvPr id="11273" name="Rectangle 26"/>
          <p:cNvSpPr>
            <a:spLocks noChangeArrowheads="1"/>
          </p:cNvSpPr>
          <p:nvPr/>
        </p:nvSpPr>
        <p:spPr bwMode="auto">
          <a:xfrm>
            <a:off x="457200" y="384175"/>
            <a:ext cx="73596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Construct a distance matrix D of raw normals</a:t>
            </a:r>
          </a:p>
        </p:txBody>
      </p:sp>
      <p:pic>
        <p:nvPicPr>
          <p:cNvPr id="16414"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1106488"/>
            <a:ext cx="4924425" cy="48418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5" name="矩形 1"/>
          <p:cNvSpPr>
            <a:spLocks noChangeArrowheads="1"/>
          </p:cNvSpPr>
          <p:nvPr/>
        </p:nvSpPr>
        <p:spPr bwMode="auto">
          <a:xfrm>
            <a:off x="431420" y="1676400"/>
            <a:ext cx="8088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t>D(</a:t>
            </a:r>
            <a:r>
              <a:rPr lang="en-US" altLang="zh-CN" sz="2400" dirty="0" err="1"/>
              <a:t>j,k</a:t>
            </a:r>
            <a:r>
              <a:rPr lang="en-US" altLang="zh-CN" sz="2400" dirty="0"/>
              <a:t>) = 1- |&lt;</a:t>
            </a:r>
            <a:r>
              <a:rPr lang="en-US" altLang="zh-CN" sz="2400" dirty="0" err="1" smtClean="0"/>
              <a:t>n</a:t>
            </a:r>
            <a:r>
              <a:rPr lang="en-US" altLang="zh-CN" sz="2400" baseline="-25000" dirty="0" err="1" smtClean="0"/>
              <a:t>j,</a:t>
            </a:r>
            <a:r>
              <a:rPr lang="en-US" altLang="zh-CN" sz="2400" dirty="0" err="1" smtClean="0"/>
              <a:t>n</a:t>
            </a:r>
            <a:r>
              <a:rPr lang="en-US" altLang="zh-CN" sz="2400" baseline="-25000" dirty="0" err="1" smtClean="0"/>
              <a:t>k</a:t>
            </a:r>
            <a:r>
              <a:rPr lang="en-US" altLang="zh-CN" sz="2400" dirty="0" smtClean="0"/>
              <a:t>&gt;|</a:t>
            </a:r>
            <a:endParaRPr lang="en-US" altLang="zh-CN" sz="2400" dirty="0"/>
          </a:p>
        </p:txBody>
      </p:sp>
    </p:spTree>
    <p:extLst>
      <p:ext uri="{BB962C8B-B14F-4D97-AF65-F5344CB8AC3E}">
        <p14:creationId xmlns:p14="http://schemas.microsoft.com/office/powerpoint/2010/main" val="2712338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405"/>
                                        </p:tgtEl>
                                        <p:attrNameLst>
                                          <p:attrName>style.visibility</p:attrName>
                                        </p:attrNameLst>
                                      </p:cBhvr>
                                      <p:to>
                                        <p:strVal val="visible"/>
                                      </p:to>
                                    </p:set>
                                    <p:anim calcmode="lin" valueType="num">
                                      <p:cBhvr additive="base">
                                        <p:cTn id="7" dur="500" fill="hold"/>
                                        <p:tgtEl>
                                          <p:spTgt spid="16405"/>
                                        </p:tgtEl>
                                        <p:attrNameLst>
                                          <p:attrName>ppt_x</p:attrName>
                                        </p:attrNameLst>
                                      </p:cBhvr>
                                      <p:tavLst>
                                        <p:tav tm="0">
                                          <p:val>
                                            <p:strVal val="#ppt_x"/>
                                          </p:val>
                                        </p:tav>
                                        <p:tav tm="100000">
                                          <p:val>
                                            <p:strVal val="#ppt_x"/>
                                          </p:val>
                                        </p:tav>
                                      </p:tavLst>
                                    </p:anim>
                                    <p:anim calcmode="lin" valueType="num">
                                      <p:cBhvr additive="base">
                                        <p:cTn id="8" dur="500" fill="hold"/>
                                        <p:tgtEl>
                                          <p:spTgt spid="1640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6406"/>
                                        </p:tgtEl>
                                        <p:attrNameLst>
                                          <p:attrName>style.visibility</p:attrName>
                                        </p:attrNameLst>
                                      </p:cBhvr>
                                      <p:to>
                                        <p:strVal val="visible"/>
                                      </p:to>
                                    </p:set>
                                    <p:anim calcmode="lin" valueType="num">
                                      <p:cBhvr>
                                        <p:cTn id="13" dur="500" fill="hold"/>
                                        <p:tgtEl>
                                          <p:spTgt spid="16406"/>
                                        </p:tgtEl>
                                        <p:attrNameLst>
                                          <p:attrName>ppt_w</p:attrName>
                                        </p:attrNameLst>
                                      </p:cBhvr>
                                      <p:tavLst>
                                        <p:tav tm="0">
                                          <p:val>
                                            <p:fltVal val="0"/>
                                          </p:val>
                                        </p:tav>
                                        <p:tav tm="100000">
                                          <p:val>
                                            <p:strVal val="#ppt_w"/>
                                          </p:val>
                                        </p:tav>
                                      </p:tavLst>
                                    </p:anim>
                                    <p:anim calcmode="lin" valueType="num">
                                      <p:cBhvr>
                                        <p:cTn id="14" dur="500" fill="hold"/>
                                        <p:tgtEl>
                                          <p:spTgt spid="16406"/>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4" presetClass="entr" presetSubtype="0" accel="100000" fill="hold" grpId="0" nodeType="clickEffect">
                                  <p:stCondLst>
                                    <p:cond delay="0"/>
                                  </p:stCondLst>
                                  <p:childTnLst>
                                    <p:set>
                                      <p:cBhvr>
                                        <p:cTn id="18" dur="1" fill="hold">
                                          <p:stCondLst>
                                            <p:cond delay="0"/>
                                          </p:stCondLst>
                                        </p:cTn>
                                        <p:tgtEl>
                                          <p:spTgt spid="16408"/>
                                        </p:tgtEl>
                                        <p:attrNameLst>
                                          <p:attrName>style.visibility</p:attrName>
                                        </p:attrNameLst>
                                      </p:cBhvr>
                                      <p:to>
                                        <p:strVal val="visible"/>
                                      </p:to>
                                    </p:set>
                                    <p:anim calcmode="lin" valueType="num">
                                      <p:cBhvr>
                                        <p:cTn id="19" dur="500" fill="hold"/>
                                        <p:tgtEl>
                                          <p:spTgt spid="16408"/>
                                        </p:tgtEl>
                                        <p:attrNameLst>
                                          <p:attrName>ppt_w</p:attrName>
                                        </p:attrNameLst>
                                      </p:cBhvr>
                                      <p:tavLst>
                                        <p:tav tm="0">
                                          <p:val>
                                            <p:strVal val="#ppt_w*0.05"/>
                                          </p:val>
                                        </p:tav>
                                        <p:tav tm="100000">
                                          <p:val>
                                            <p:strVal val="#ppt_w"/>
                                          </p:val>
                                        </p:tav>
                                      </p:tavLst>
                                    </p:anim>
                                    <p:anim calcmode="lin" valueType="num">
                                      <p:cBhvr>
                                        <p:cTn id="20" dur="500" fill="hold"/>
                                        <p:tgtEl>
                                          <p:spTgt spid="16408"/>
                                        </p:tgtEl>
                                        <p:attrNameLst>
                                          <p:attrName>ppt_h</p:attrName>
                                        </p:attrNameLst>
                                      </p:cBhvr>
                                      <p:tavLst>
                                        <p:tav tm="0">
                                          <p:val>
                                            <p:strVal val="#ppt_h"/>
                                          </p:val>
                                        </p:tav>
                                        <p:tav tm="100000">
                                          <p:val>
                                            <p:strVal val="#ppt_h"/>
                                          </p:val>
                                        </p:tav>
                                      </p:tavLst>
                                    </p:anim>
                                    <p:anim calcmode="lin" valueType="num">
                                      <p:cBhvr>
                                        <p:cTn id="21" dur="500" fill="hold"/>
                                        <p:tgtEl>
                                          <p:spTgt spid="16408"/>
                                        </p:tgtEl>
                                        <p:attrNameLst>
                                          <p:attrName>ppt_x</p:attrName>
                                        </p:attrNameLst>
                                      </p:cBhvr>
                                      <p:tavLst>
                                        <p:tav tm="0">
                                          <p:val>
                                            <p:strVal val="#ppt_x-.2"/>
                                          </p:val>
                                        </p:tav>
                                        <p:tav tm="100000">
                                          <p:val>
                                            <p:strVal val="#ppt_x"/>
                                          </p:val>
                                        </p:tav>
                                      </p:tavLst>
                                    </p:anim>
                                    <p:anim calcmode="lin" valueType="num">
                                      <p:cBhvr>
                                        <p:cTn id="22" dur="500" fill="hold"/>
                                        <p:tgtEl>
                                          <p:spTgt spid="16408"/>
                                        </p:tgtEl>
                                        <p:attrNameLst>
                                          <p:attrName>ppt_y</p:attrName>
                                        </p:attrNameLst>
                                      </p:cBhvr>
                                      <p:tavLst>
                                        <p:tav tm="0">
                                          <p:val>
                                            <p:strVal val="#ppt_y"/>
                                          </p:val>
                                        </p:tav>
                                        <p:tav tm="100000">
                                          <p:val>
                                            <p:strVal val="#ppt_y"/>
                                          </p:val>
                                        </p:tav>
                                      </p:tavLst>
                                    </p:anim>
                                    <p:animEffect transition="in" filter="fade">
                                      <p:cBhvr>
                                        <p:cTn id="23" dur="500"/>
                                        <p:tgtEl>
                                          <p:spTgt spid="1640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6404"/>
                                        </p:tgtEl>
                                        <p:attrNameLst>
                                          <p:attrName>style.visibility</p:attrName>
                                        </p:attrNameLst>
                                      </p:cBhvr>
                                      <p:to>
                                        <p:strVal val="visible"/>
                                      </p:to>
                                    </p:set>
                                    <p:anim calcmode="lin" valueType="num">
                                      <p:cBhvr additive="base">
                                        <p:cTn id="28" dur="500" fill="hold"/>
                                        <p:tgtEl>
                                          <p:spTgt spid="16404"/>
                                        </p:tgtEl>
                                        <p:attrNameLst>
                                          <p:attrName>ppt_x</p:attrName>
                                        </p:attrNameLst>
                                      </p:cBhvr>
                                      <p:tavLst>
                                        <p:tav tm="0">
                                          <p:val>
                                            <p:strVal val="#ppt_x"/>
                                          </p:val>
                                        </p:tav>
                                        <p:tav tm="100000">
                                          <p:val>
                                            <p:strVal val="#ppt_x"/>
                                          </p:val>
                                        </p:tav>
                                      </p:tavLst>
                                    </p:anim>
                                    <p:anim calcmode="lin" valueType="num">
                                      <p:cBhvr additive="base">
                                        <p:cTn id="29" dur="500" fill="hold"/>
                                        <p:tgtEl>
                                          <p:spTgt spid="16404"/>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10" fill="hold" grpId="0" nodeType="clickEffect">
                                  <p:stCondLst>
                                    <p:cond delay="0"/>
                                  </p:stCondLst>
                                  <p:childTnLst>
                                    <p:set>
                                      <p:cBhvr>
                                        <p:cTn id="33" dur="1" fill="hold">
                                          <p:stCondLst>
                                            <p:cond delay="0"/>
                                          </p:stCondLst>
                                        </p:cTn>
                                        <p:tgtEl>
                                          <p:spTgt spid="16407"/>
                                        </p:tgtEl>
                                        <p:attrNameLst>
                                          <p:attrName>style.visibility</p:attrName>
                                        </p:attrNameLst>
                                      </p:cBhvr>
                                      <p:to>
                                        <p:strVal val="visible"/>
                                      </p:to>
                                    </p:set>
                                    <p:anim calcmode="lin" valueType="num">
                                      <p:cBhvr>
                                        <p:cTn id="34" dur="500" fill="hold"/>
                                        <p:tgtEl>
                                          <p:spTgt spid="16407"/>
                                        </p:tgtEl>
                                        <p:attrNameLst>
                                          <p:attrName>ppt_w</p:attrName>
                                        </p:attrNameLst>
                                      </p:cBhvr>
                                      <p:tavLst>
                                        <p:tav tm="0">
                                          <p:val>
                                            <p:fltVal val="0"/>
                                          </p:val>
                                        </p:tav>
                                        <p:tav tm="100000">
                                          <p:val>
                                            <p:strVal val="#ppt_w"/>
                                          </p:val>
                                        </p:tav>
                                      </p:tavLst>
                                    </p:anim>
                                    <p:anim calcmode="lin" valueType="num">
                                      <p:cBhvr>
                                        <p:cTn id="35" dur="500" fill="hold"/>
                                        <p:tgtEl>
                                          <p:spTgt spid="16407"/>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54" presetClass="entr" presetSubtype="0" accel="100000" fill="hold" grpId="0" nodeType="clickEffect">
                                  <p:stCondLst>
                                    <p:cond delay="0"/>
                                  </p:stCondLst>
                                  <p:childTnLst>
                                    <p:set>
                                      <p:cBhvr>
                                        <p:cTn id="39" dur="1" fill="hold">
                                          <p:stCondLst>
                                            <p:cond delay="0"/>
                                          </p:stCondLst>
                                        </p:cTn>
                                        <p:tgtEl>
                                          <p:spTgt spid="16409"/>
                                        </p:tgtEl>
                                        <p:attrNameLst>
                                          <p:attrName>style.visibility</p:attrName>
                                        </p:attrNameLst>
                                      </p:cBhvr>
                                      <p:to>
                                        <p:strVal val="visible"/>
                                      </p:to>
                                    </p:set>
                                    <p:anim calcmode="lin" valueType="num">
                                      <p:cBhvr>
                                        <p:cTn id="40" dur="500" fill="hold"/>
                                        <p:tgtEl>
                                          <p:spTgt spid="16409"/>
                                        </p:tgtEl>
                                        <p:attrNameLst>
                                          <p:attrName>ppt_w</p:attrName>
                                        </p:attrNameLst>
                                      </p:cBhvr>
                                      <p:tavLst>
                                        <p:tav tm="0">
                                          <p:val>
                                            <p:strVal val="#ppt_w*0.05"/>
                                          </p:val>
                                        </p:tav>
                                        <p:tav tm="100000">
                                          <p:val>
                                            <p:strVal val="#ppt_w"/>
                                          </p:val>
                                        </p:tav>
                                      </p:tavLst>
                                    </p:anim>
                                    <p:anim calcmode="lin" valueType="num">
                                      <p:cBhvr>
                                        <p:cTn id="41" dur="500" fill="hold"/>
                                        <p:tgtEl>
                                          <p:spTgt spid="16409"/>
                                        </p:tgtEl>
                                        <p:attrNameLst>
                                          <p:attrName>ppt_h</p:attrName>
                                        </p:attrNameLst>
                                      </p:cBhvr>
                                      <p:tavLst>
                                        <p:tav tm="0">
                                          <p:val>
                                            <p:strVal val="#ppt_h"/>
                                          </p:val>
                                        </p:tav>
                                        <p:tav tm="100000">
                                          <p:val>
                                            <p:strVal val="#ppt_h"/>
                                          </p:val>
                                        </p:tav>
                                      </p:tavLst>
                                    </p:anim>
                                    <p:anim calcmode="lin" valueType="num">
                                      <p:cBhvr>
                                        <p:cTn id="42" dur="500" fill="hold"/>
                                        <p:tgtEl>
                                          <p:spTgt spid="16409"/>
                                        </p:tgtEl>
                                        <p:attrNameLst>
                                          <p:attrName>ppt_x</p:attrName>
                                        </p:attrNameLst>
                                      </p:cBhvr>
                                      <p:tavLst>
                                        <p:tav tm="0">
                                          <p:val>
                                            <p:strVal val="#ppt_x-.2"/>
                                          </p:val>
                                        </p:tav>
                                        <p:tav tm="100000">
                                          <p:val>
                                            <p:strVal val="#ppt_x"/>
                                          </p:val>
                                        </p:tav>
                                      </p:tavLst>
                                    </p:anim>
                                    <p:anim calcmode="lin" valueType="num">
                                      <p:cBhvr>
                                        <p:cTn id="43" dur="500" fill="hold"/>
                                        <p:tgtEl>
                                          <p:spTgt spid="16409"/>
                                        </p:tgtEl>
                                        <p:attrNameLst>
                                          <p:attrName>ppt_y</p:attrName>
                                        </p:attrNameLst>
                                      </p:cBhvr>
                                      <p:tavLst>
                                        <p:tav tm="0">
                                          <p:val>
                                            <p:strVal val="#ppt_y"/>
                                          </p:val>
                                        </p:tav>
                                        <p:tav tm="100000">
                                          <p:val>
                                            <p:strVal val="#ppt_y"/>
                                          </p:val>
                                        </p:tav>
                                      </p:tavLst>
                                    </p:anim>
                                    <p:animEffect transition="in" filter="fade">
                                      <p:cBhvr>
                                        <p:cTn id="44" dur="500"/>
                                        <p:tgtEl>
                                          <p:spTgt spid="1640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6414"/>
                                        </p:tgtEl>
                                        <p:attrNameLst>
                                          <p:attrName>style.visibility</p:attrName>
                                        </p:attrNameLst>
                                      </p:cBhvr>
                                      <p:to>
                                        <p:strVal val="visible"/>
                                      </p:to>
                                    </p:set>
                                    <p:anim calcmode="lin" valueType="num">
                                      <p:cBhvr additive="base">
                                        <p:cTn id="49" dur="500" fill="hold"/>
                                        <p:tgtEl>
                                          <p:spTgt spid="16414"/>
                                        </p:tgtEl>
                                        <p:attrNameLst>
                                          <p:attrName>ppt_x</p:attrName>
                                        </p:attrNameLst>
                                      </p:cBhvr>
                                      <p:tavLst>
                                        <p:tav tm="0">
                                          <p:val>
                                            <p:strVal val="#ppt_x"/>
                                          </p:val>
                                        </p:tav>
                                        <p:tav tm="100000">
                                          <p:val>
                                            <p:strVal val="#ppt_x"/>
                                          </p:val>
                                        </p:tav>
                                      </p:tavLst>
                                    </p:anim>
                                    <p:anim calcmode="lin" valueType="num">
                                      <p:cBhvr additive="base">
                                        <p:cTn id="50" dur="500" fill="hold"/>
                                        <p:tgtEl>
                                          <p:spTgt spid="164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4" grpId="0"/>
      <p:bldP spid="16405" grpId="0"/>
      <p:bldP spid="16406" grpId="0" animBg="1"/>
      <p:bldP spid="16407" grpId="0" animBg="1"/>
      <p:bldP spid="16408" grpId="0"/>
      <p:bldP spid="1640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xfrm>
            <a:off x="6864350" y="62293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30609B1-0772-4319-95A3-0B1081271304}" type="slidenum">
              <a:rPr lang="en-US" altLang="zh-CN" sz="1200" smtClean="0">
                <a:solidFill>
                  <a:srgbClr val="898989"/>
                </a:solidFill>
                <a:latin typeface="Calibri" panose="020F0502020204030204" pitchFamily="34" charset="0"/>
                <a:ea typeface="ＭＳ Ｐゴシック" panose="020B0600070205080204" pitchFamily="34" charset="-128"/>
              </a:rPr>
              <a:pPr>
                <a:spcBef>
                  <a:spcPct val="0"/>
                </a:spcBef>
                <a:buFontTx/>
                <a:buNone/>
              </a:pPr>
              <a:t>2</a:t>
            </a:fld>
            <a:endParaRPr lang="en-US" altLang="zh-CN" sz="1200" smtClean="0">
              <a:solidFill>
                <a:srgbClr val="898989"/>
              </a:solidFill>
              <a:latin typeface="Calibri" panose="020F0502020204030204" pitchFamily="34" charset="0"/>
              <a:ea typeface="ＭＳ Ｐゴシック" panose="020B0600070205080204" pitchFamily="34" charset="-128"/>
            </a:endParaRPr>
          </a:p>
        </p:txBody>
      </p:sp>
      <p:sp>
        <p:nvSpPr>
          <p:cNvPr id="5123" name="标题 1"/>
          <p:cNvSpPr txBox="1">
            <a:spLocks/>
          </p:cNvSpPr>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4000"/>
              <a:t>Why Normal Estimation is Important?</a:t>
            </a:r>
            <a:endParaRPr lang="zh-CN" altLang="en-US" sz="4000"/>
          </a:p>
        </p:txBody>
      </p:sp>
      <p:pic>
        <p:nvPicPr>
          <p:cNvPr id="17" name="Picture 14"/>
          <p:cNvPicPr>
            <a:picLocks noChangeAspect="1" noChangeArrowheads="1"/>
          </p:cNvPicPr>
          <p:nvPr/>
        </p:nvPicPr>
        <p:blipFill>
          <a:blip r:embed="rId3">
            <a:extLst>
              <a:ext uri="{28A0092B-C50C-407E-A947-70E740481C1C}">
                <a14:useLocalDpi xmlns:a14="http://schemas.microsoft.com/office/drawing/2010/main" val="0"/>
              </a:ext>
            </a:extLst>
          </a:blip>
          <a:srcRect l="7457" r="14252"/>
          <a:stretch>
            <a:fillRect/>
          </a:stretch>
        </p:blipFill>
        <p:spPr bwMode="auto">
          <a:xfrm>
            <a:off x="2209800" y="4419600"/>
            <a:ext cx="1676400"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5" name="内容占位符 3"/>
          <p:cNvSpPr txBox="1">
            <a:spLocks/>
          </p:cNvSpPr>
          <p:nvPr/>
        </p:nvSpPr>
        <p:spPr bwMode="auto">
          <a:xfrm>
            <a:off x="304800" y="1219200"/>
            <a:ext cx="83820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a:t>Contribute to</a:t>
            </a:r>
          </a:p>
          <a:p>
            <a:pPr lvl="1"/>
            <a:r>
              <a:rPr lang="en-US" altLang="zh-CN"/>
              <a:t>Point-based rendering</a:t>
            </a:r>
          </a:p>
          <a:p>
            <a:pPr lvl="1"/>
            <a:r>
              <a:rPr lang="en-US" altLang="zh-CN"/>
              <a:t>Primitive extraction</a:t>
            </a:r>
          </a:p>
          <a:p>
            <a:pPr lvl="1"/>
            <a:r>
              <a:rPr lang="en-US" altLang="zh-CN"/>
              <a:t>Feature preserving denosing</a:t>
            </a:r>
          </a:p>
          <a:p>
            <a:pPr lvl="1"/>
            <a:r>
              <a:rPr lang="en-US" altLang="zh-CN"/>
              <a:t>Surface reconstruction</a:t>
            </a:r>
          </a:p>
          <a:p>
            <a:pPr lvl="1"/>
            <a:r>
              <a:rPr lang="en-US" altLang="zh-CN"/>
              <a:t>…</a:t>
            </a:r>
            <a:endParaRPr lang="zh-CN" altLang="en-US"/>
          </a:p>
        </p:txBody>
      </p:sp>
      <p:grpSp>
        <p:nvGrpSpPr>
          <p:cNvPr id="5126" name="组合 6"/>
          <p:cNvGrpSpPr>
            <a:grpSpLocks/>
          </p:cNvGrpSpPr>
          <p:nvPr/>
        </p:nvGrpSpPr>
        <p:grpSpPr bwMode="auto">
          <a:xfrm>
            <a:off x="5715000" y="987425"/>
            <a:ext cx="3441700" cy="3911600"/>
            <a:chOff x="5715000" y="987736"/>
            <a:chExt cx="3441700" cy="3911150"/>
          </a:xfrm>
        </p:grpSpPr>
        <p:sp>
          <p:nvSpPr>
            <p:cNvPr id="5128" name="Text Box 11"/>
            <p:cNvSpPr txBox="1">
              <a:spLocks noChangeArrowheads="1"/>
            </p:cNvSpPr>
            <p:nvPr/>
          </p:nvSpPr>
          <p:spPr bwMode="auto">
            <a:xfrm>
              <a:off x="5715000" y="4191000"/>
              <a:ext cx="205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Calibri" panose="020F0502020204030204" pitchFamily="34" charset="0"/>
                  <a:ea typeface="ＭＳ Ｐゴシック" panose="020B0600070205080204" pitchFamily="34" charset="-128"/>
                </a:rPr>
                <a:t>NormFet+AMLS+Cocone </a:t>
              </a:r>
              <a:r>
                <a:rPr lang="en-US" altLang="zh-CN" sz="1600">
                  <a:latin typeface="Calibri" panose="020F0502020204030204" pitchFamily="34" charset="0"/>
                  <a:ea typeface="ＭＳ Ｐゴシック" panose="020B0600070205080204" pitchFamily="34" charset="-128"/>
                </a:rPr>
                <a:t>[Dey et al.]</a:t>
              </a:r>
            </a:p>
          </p:txBody>
        </p:sp>
        <p:sp>
          <p:nvSpPr>
            <p:cNvPr id="5129" name="Text Box 14"/>
            <p:cNvSpPr txBox="1">
              <a:spLocks noChangeArrowheads="1"/>
            </p:cNvSpPr>
            <p:nvPr/>
          </p:nvSpPr>
          <p:spPr bwMode="auto">
            <a:xfrm>
              <a:off x="7620000" y="4191000"/>
              <a:ext cx="15367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a:latin typeface="Calibri" panose="020F0502020204030204" pitchFamily="34" charset="0"/>
                  <a:ea typeface="ＭＳ Ｐゴシック" panose="020B0600070205080204" pitchFamily="34" charset="-128"/>
                </a:rPr>
                <a:t>Cons</a:t>
              </a:r>
              <a:r>
                <a:rPr lang="en-US" altLang="zh-CN" sz="1200">
                  <a:latin typeface="Calibri" panose="020F0502020204030204" pitchFamily="34" charset="0"/>
                  <a:ea typeface="ＭＳ Ｐゴシック" panose="020B0600070205080204" pitchFamily="34" charset="-128"/>
                </a:rPr>
                <a:t> [Huang et al.] </a:t>
              </a:r>
              <a:r>
                <a:rPr lang="en-US" altLang="zh-CN" sz="2000" b="1">
                  <a:latin typeface="Calibri" panose="020F0502020204030204" pitchFamily="34" charset="0"/>
                  <a:ea typeface="ＭＳ Ｐゴシック" panose="020B0600070205080204" pitchFamily="34" charset="-128"/>
                </a:rPr>
                <a:t>+RBF</a:t>
              </a:r>
            </a:p>
          </p:txBody>
        </p:sp>
        <p:sp>
          <p:nvSpPr>
            <p:cNvPr id="5130" name="AutoShape 16"/>
            <p:cNvSpPr>
              <a:spLocks noChangeArrowheads="1"/>
            </p:cNvSpPr>
            <p:nvPr/>
          </p:nvSpPr>
          <p:spPr bwMode="auto">
            <a:xfrm rot="-7376408">
              <a:off x="6928576" y="3901704"/>
              <a:ext cx="268916" cy="426701"/>
            </a:xfrm>
            <a:prstGeom prst="downArrow">
              <a:avLst>
                <a:gd name="adj1" fmla="val 42194"/>
                <a:gd name="adj2" fmla="val 61795"/>
              </a:avLst>
            </a:prstGeom>
            <a:solidFill>
              <a:srgbClr val="993300"/>
            </a:solidFill>
            <a:ln w="19050">
              <a:solidFill>
                <a:srgbClr val="800000"/>
              </a:solidFill>
              <a:miter lim="800000"/>
              <a:headEnd/>
              <a:tailEnd/>
            </a:ln>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zh-CN" sz="1800"/>
            </a:p>
          </p:txBody>
        </p:sp>
        <p:sp>
          <p:nvSpPr>
            <p:cNvPr id="5131" name="AutoShape 17"/>
            <p:cNvSpPr>
              <a:spLocks noChangeArrowheads="1"/>
            </p:cNvSpPr>
            <p:nvPr/>
          </p:nvSpPr>
          <p:spPr bwMode="auto">
            <a:xfrm rot="9474325">
              <a:off x="8440873" y="3917018"/>
              <a:ext cx="253758" cy="413073"/>
            </a:xfrm>
            <a:prstGeom prst="downArrow">
              <a:avLst>
                <a:gd name="adj1" fmla="val 42194"/>
                <a:gd name="adj2" fmla="val 61789"/>
              </a:avLst>
            </a:prstGeom>
            <a:solidFill>
              <a:srgbClr val="993300"/>
            </a:solidFill>
            <a:ln w="19050">
              <a:solidFill>
                <a:srgbClr val="800000"/>
              </a:solidFill>
              <a:miter lim="800000"/>
              <a:headEnd/>
              <a:tailEnd/>
            </a:ln>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zh-CN" sz="1800"/>
            </a:p>
          </p:txBody>
        </p:sp>
        <p:pic>
          <p:nvPicPr>
            <p:cNvPr id="513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987736"/>
              <a:ext cx="3228975" cy="297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7"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419600"/>
            <a:ext cx="16764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2583"/>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144C559-6D17-4FEE-8FEC-972AD07BCB22}" type="slidenum">
              <a:rPr lang="en-US" altLang="zh-CN" sz="1400" smtClean="0"/>
              <a:pPr>
                <a:spcBef>
                  <a:spcPct val="0"/>
                </a:spcBef>
                <a:buFontTx/>
                <a:buNone/>
              </a:pPr>
              <a:t>20</a:t>
            </a:fld>
            <a:endParaRPr lang="en-US" altLang="zh-CN" sz="1400" smtClean="0"/>
          </a:p>
        </p:txBody>
      </p:sp>
      <p:sp>
        <p:nvSpPr>
          <p:cNvPr id="21573" name="AutoShape 69"/>
          <p:cNvSpPr>
            <a:spLocks noChangeArrowheads="1"/>
          </p:cNvSpPr>
          <p:nvPr/>
        </p:nvSpPr>
        <p:spPr bwMode="auto">
          <a:xfrm>
            <a:off x="5562600" y="4343400"/>
            <a:ext cx="3581400" cy="2286000"/>
          </a:xfrm>
          <a:prstGeom prst="irregularSeal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316" name="Rectangle 4"/>
          <p:cNvSpPr>
            <a:spLocks noChangeArrowheads="1"/>
          </p:cNvSpPr>
          <p:nvPr/>
        </p:nvSpPr>
        <p:spPr bwMode="auto">
          <a:xfrm>
            <a:off x="228600" y="457200"/>
            <a:ext cx="85344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AutoNum type="arabicPeriod"/>
            </a:pPr>
            <a:r>
              <a:rPr lang="en-US" altLang="zh-CN" sz="2400" dirty="0"/>
              <a:t>Construct the guiding matrix</a:t>
            </a:r>
          </a:p>
          <a:p>
            <a:pPr eaLnBrk="1" hangingPunct="1">
              <a:spcBef>
                <a:spcPct val="0"/>
              </a:spcBef>
              <a:buFontTx/>
              <a:buAutoNum type="arabicPeriod"/>
            </a:pPr>
            <a:endParaRPr lang="en-US" altLang="zh-CN" sz="2400" dirty="0"/>
          </a:p>
          <a:p>
            <a:pPr eaLnBrk="1" hangingPunct="1">
              <a:spcBef>
                <a:spcPct val="0"/>
              </a:spcBef>
              <a:buFontTx/>
              <a:buAutoNum type="arabicPeriod"/>
            </a:pPr>
            <a:endParaRPr lang="en-US" altLang="zh-CN" sz="2400" dirty="0"/>
          </a:p>
          <a:p>
            <a:pPr eaLnBrk="1" hangingPunct="1">
              <a:spcBef>
                <a:spcPct val="0"/>
              </a:spcBef>
              <a:buFontTx/>
              <a:buAutoNum type="arabicPeriod"/>
            </a:pPr>
            <a:endParaRPr lang="en-US" altLang="zh-CN" sz="2400" dirty="0"/>
          </a:p>
          <a:p>
            <a:pPr eaLnBrk="1" hangingPunct="1">
              <a:spcBef>
                <a:spcPct val="0"/>
              </a:spcBef>
              <a:buFontTx/>
              <a:buAutoNum type="arabicPeriod"/>
            </a:pPr>
            <a:r>
              <a:rPr lang="en-US" altLang="zh-CN" sz="2400" dirty="0"/>
              <a:t>Refine the guiding matrix</a:t>
            </a:r>
          </a:p>
          <a:p>
            <a:pPr eaLnBrk="1" hangingPunct="1">
              <a:spcBef>
                <a:spcPct val="0"/>
              </a:spcBef>
            </a:pPr>
            <a:r>
              <a:rPr lang="en-US" altLang="zh-CN" sz="2400" dirty="0"/>
              <a:t>If only one of point j or k is around sharp features</a:t>
            </a:r>
          </a:p>
          <a:p>
            <a:pPr eaLnBrk="1" hangingPunct="1">
              <a:spcBef>
                <a:spcPct val="0"/>
              </a:spcBef>
            </a:pPr>
            <a:endParaRPr lang="en-US" altLang="zh-CN" sz="2400" dirty="0"/>
          </a:p>
          <a:p>
            <a:pPr eaLnBrk="1" hangingPunct="1">
              <a:spcBef>
                <a:spcPct val="0"/>
              </a:spcBef>
            </a:pPr>
            <a:endParaRPr lang="en-US" altLang="zh-CN" sz="2400" dirty="0"/>
          </a:p>
          <a:p>
            <a:pPr eaLnBrk="1" hangingPunct="1">
              <a:spcBef>
                <a:spcPct val="0"/>
              </a:spcBef>
            </a:pPr>
            <a:r>
              <a:rPr lang="en-US" altLang="zh-CN" sz="2400" dirty="0"/>
              <a:t>If both of them are near sharp features</a:t>
            </a:r>
          </a:p>
          <a:p>
            <a:pPr eaLnBrk="1" hangingPunct="1">
              <a:spcBef>
                <a:spcPct val="0"/>
              </a:spcBef>
              <a:buFontTx/>
              <a:buAutoNum type="arabicPeriod"/>
            </a:pPr>
            <a:endParaRPr lang="en-US" altLang="zh-CN" sz="2400" dirty="0"/>
          </a:p>
          <a:p>
            <a:pPr eaLnBrk="1" hangingPunct="1">
              <a:spcBef>
                <a:spcPct val="0"/>
              </a:spcBef>
              <a:buFontTx/>
              <a:buAutoNum type="arabicPeriod"/>
            </a:pPr>
            <a:endParaRPr lang="en-US" altLang="zh-CN" sz="2400" dirty="0"/>
          </a:p>
          <a:p>
            <a:pPr eaLnBrk="1" hangingPunct="1">
              <a:spcBef>
                <a:spcPct val="0"/>
              </a:spcBef>
              <a:buFontTx/>
              <a:buAutoNum type="arabicPeriod"/>
            </a:pPr>
            <a:endParaRPr lang="en-US" altLang="zh-CN" sz="2400" dirty="0"/>
          </a:p>
        </p:txBody>
      </p:sp>
      <p:grpSp>
        <p:nvGrpSpPr>
          <p:cNvPr id="13317" name="组合 1"/>
          <p:cNvGrpSpPr>
            <a:grpSpLocks/>
          </p:cNvGrpSpPr>
          <p:nvPr/>
        </p:nvGrpSpPr>
        <p:grpSpPr bwMode="auto">
          <a:xfrm>
            <a:off x="762000" y="2743200"/>
            <a:ext cx="5943600" cy="398463"/>
            <a:chOff x="381000" y="2415382"/>
            <a:chExt cx="5943600" cy="398462"/>
          </a:xfrm>
        </p:grpSpPr>
        <p:sp>
          <p:nvSpPr>
            <p:cNvPr id="13331" name="Text Box 55"/>
            <p:cNvSpPr txBox="1">
              <a:spLocks noChangeArrowheads="1"/>
            </p:cNvSpPr>
            <p:nvPr/>
          </p:nvSpPr>
          <p:spPr bwMode="auto">
            <a:xfrm>
              <a:off x="381000" y="2415382"/>
              <a:ext cx="5943600" cy="3698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aphicFrame>
          <p:nvGraphicFramePr>
            <p:cNvPr id="13332" name="Object 62"/>
            <p:cNvGraphicFramePr>
              <a:graphicFrameLocks noChangeAspect="1"/>
            </p:cNvGraphicFramePr>
            <p:nvPr/>
          </p:nvGraphicFramePr>
          <p:xfrm>
            <a:off x="457200" y="2458244"/>
            <a:ext cx="3800475" cy="355600"/>
          </p:xfrm>
          <a:graphic>
            <a:graphicData uri="http://schemas.openxmlformats.org/presentationml/2006/ole">
              <mc:AlternateContent xmlns:mc="http://schemas.openxmlformats.org/markup-compatibility/2006">
                <mc:Choice xmlns:v="urn:schemas-microsoft-com:vml" Requires="v">
                  <p:oleObj spid="_x0000_s32954" name="公式" r:id="rId4" imgW="2171520" imgH="203040" progId="Equation.3">
                    <p:embed/>
                  </p:oleObj>
                </mc:Choice>
                <mc:Fallback>
                  <p:oleObj name="公式" r:id="rId4" imgW="21715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458244"/>
                          <a:ext cx="38004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318" name="组合 4"/>
          <p:cNvGrpSpPr>
            <a:grpSpLocks/>
          </p:cNvGrpSpPr>
          <p:nvPr/>
        </p:nvGrpSpPr>
        <p:grpSpPr bwMode="auto">
          <a:xfrm>
            <a:off x="762000" y="3900488"/>
            <a:ext cx="5943600" cy="369887"/>
            <a:chOff x="762000" y="3900437"/>
            <a:chExt cx="5943600" cy="369888"/>
          </a:xfrm>
        </p:grpSpPr>
        <p:sp>
          <p:nvSpPr>
            <p:cNvPr id="13329" name="Text Box 55"/>
            <p:cNvSpPr txBox="1">
              <a:spLocks noChangeArrowheads="1"/>
            </p:cNvSpPr>
            <p:nvPr/>
          </p:nvSpPr>
          <p:spPr bwMode="auto">
            <a:xfrm>
              <a:off x="762000" y="3900437"/>
              <a:ext cx="5943600" cy="3698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aphicFrame>
          <p:nvGraphicFramePr>
            <p:cNvPr id="13330" name="Object 64"/>
            <p:cNvGraphicFramePr>
              <a:graphicFrameLocks noChangeAspect="1"/>
            </p:cNvGraphicFramePr>
            <p:nvPr/>
          </p:nvGraphicFramePr>
          <p:xfrm>
            <a:off x="838200" y="3903051"/>
            <a:ext cx="3533775" cy="355600"/>
          </p:xfrm>
          <a:graphic>
            <a:graphicData uri="http://schemas.openxmlformats.org/presentationml/2006/ole">
              <mc:AlternateContent xmlns:mc="http://schemas.openxmlformats.org/markup-compatibility/2006">
                <mc:Choice xmlns:v="urn:schemas-microsoft-com:vml" Requires="v">
                  <p:oleObj spid="_x0000_s32955" name="公式" r:id="rId6" imgW="2019300" imgH="203200" progId="Equation.3">
                    <p:embed/>
                  </p:oleObj>
                </mc:Choice>
                <mc:Fallback>
                  <p:oleObj name="公式" r:id="rId6" imgW="2019300" imgH="20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903051"/>
                          <a:ext cx="35337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569" name="Object 65"/>
          <p:cNvGraphicFramePr>
            <a:graphicFrameLocks noChangeAspect="1"/>
          </p:cNvGraphicFramePr>
          <p:nvPr/>
        </p:nvGraphicFramePr>
        <p:xfrm>
          <a:off x="6629400" y="5029200"/>
          <a:ext cx="1066800" cy="384175"/>
        </p:xfrm>
        <a:graphic>
          <a:graphicData uri="http://schemas.openxmlformats.org/presentationml/2006/ole">
            <mc:AlternateContent xmlns:mc="http://schemas.openxmlformats.org/markup-compatibility/2006">
              <mc:Choice xmlns:v="urn:schemas-microsoft-com:vml" Requires="v">
                <p:oleObj spid="_x0000_s32956" name="公式" r:id="rId8" imgW="494870" imgH="177646" progId="Equation.3">
                  <p:embed/>
                </p:oleObj>
              </mc:Choice>
              <mc:Fallback>
                <p:oleObj name="公式" r:id="rId8" imgW="494870" imgH="17764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9400" y="5029200"/>
                        <a:ext cx="1066800"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71" name="Object 67"/>
          <p:cNvGraphicFramePr>
            <a:graphicFrameLocks noChangeAspect="1"/>
          </p:cNvGraphicFramePr>
          <p:nvPr/>
        </p:nvGraphicFramePr>
        <p:xfrm>
          <a:off x="6705600" y="5486400"/>
          <a:ext cx="1066800" cy="439738"/>
        </p:xfrm>
        <a:graphic>
          <a:graphicData uri="http://schemas.openxmlformats.org/presentationml/2006/ole">
            <mc:AlternateContent xmlns:mc="http://schemas.openxmlformats.org/markup-compatibility/2006">
              <mc:Choice xmlns:v="urn:schemas-microsoft-com:vml" Requires="v">
                <p:oleObj spid="_x0000_s32957" name="公式" r:id="rId10" imgW="494870" imgH="203024" progId="Equation.3">
                  <p:embed/>
                </p:oleObj>
              </mc:Choice>
              <mc:Fallback>
                <p:oleObj name="公式" r:id="rId10" imgW="494870" imgH="20302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5600" y="5486400"/>
                        <a:ext cx="106680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57"/>
          <p:cNvGraphicFramePr>
            <a:graphicFrameLocks noChangeAspect="1"/>
          </p:cNvGraphicFramePr>
          <p:nvPr/>
        </p:nvGraphicFramePr>
        <p:xfrm>
          <a:off x="4648200" y="533400"/>
          <a:ext cx="304800" cy="304800"/>
        </p:xfrm>
        <a:graphic>
          <a:graphicData uri="http://schemas.openxmlformats.org/presentationml/2006/ole">
            <mc:AlternateContent xmlns:mc="http://schemas.openxmlformats.org/markup-compatibility/2006">
              <mc:Choice xmlns:v="urn:schemas-microsoft-com:vml" Requires="v">
                <p:oleObj spid="_x0000_s32958" name="公式" r:id="rId12" imgW="164885" imgH="164885" progId="Equation.3">
                  <p:embed/>
                </p:oleObj>
              </mc:Choice>
              <mc:Fallback>
                <p:oleObj name="公式" r:id="rId12" imgW="164885" imgH="16488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8200" y="533400"/>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22" name="组合 3"/>
          <p:cNvGrpSpPr>
            <a:grpSpLocks/>
          </p:cNvGrpSpPr>
          <p:nvPr/>
        </p:nvGrpSpPr>
        <p:grpSpPr bwMode="auto">
          <a:xfrm>
            <a:off x="762000" y="838200"/>
            <a:ext cx="5943600" cy="719138"/>
            <a:chOff x="304800" y="838200"/>
            <a:chExt cx="5943600" cy="719138"/>
          </a:xfrm>
        </p:grpSpPr>
        <p:grpSp>
          <p:nvGrpSpPr>
            <p:cNvPr id="13323" name="Group 70"/>
            <p:cNvGrpSpPr>
              <a:grpSpLocks/>
            </p:cNvGrpSpPr>
            <p:nvPr/>
          </p:nvGrpSpPr>
          <p:grpSpPr bwMode="auto">
            <a:xfrm>
              <a:off x="304800" y="838200"/>
              <a:ext cx="5943600" cy="719138"/>
              <a:chOff x="192" y="482"/>
              <a:chExt cx="3744" cy="453"/>
            </a:xfrm>
          </p:grpSpPr>
          <p:grpSp>
            <p:nvGrpSpPr>
              <p:cNvPr id="13325" name="Group 54"/>
              <p:cNvGrpSpPr>
                <a:grpSpLocks/>
              </p:cNvGrpSpPr>
              <p:nvPr/>
            </p:nvGrpSpPr>
            <p:grpSpPr bwMode="auto">
              <a:xfrm>
                <a:off x="192" y="482"/>
                <a:ext cx="3744" cy="453"/>
                <a:chOff x="240" y="674"/>
                <a:chExt cx="3744" cy="453"/>
              </a:xfrm>
            </p:grpSpPr>
            <p:sp>
              <p:nvSpPr>
                <p:cNvPr id="13327" name="Text Box 55"/>
                <p:cNvSpPr txBox="1">
                  <a:spLocks noChangeArrowheads="1"/>
                </p:cNvSpPr>
                <p:nvPr/>
              </p:nvSpPr>
              <p:spPr bwMode="auto">
                <a:xfrm>
                  <a:off x="240" y="720"/>
                  <a:ext cx="3744" cy="407"/>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      ( j, k) = 1, if D( j, k) &gt;</a:t>
                  </a:r>
                </a:p>
                <a:p>
                  <a:pPr eaLnBrk="1" hangingPunct="1">
                    <a:spcBef>
                      <a:spcPct val="0"/>
                    </a:spcBef>
                    <a:buFontTx/>
                    <a:buNone/>
                  </a:pPr>
                  <a:r>
                    <a:rPr lang="en-US" altLang="zh-CN" sz="1800"/>
                    <a:t>      ( j, k) = 0, otherwise.</a:t>
                  </a:r>
                </a:p>
              </p:txBody>
            </p:sp>
            <p:graphicFrame>
              <p:nvGraphicFramePr>
                <p:cNvPr id="13328" name="Object 56"/>
                <p:cNvGraphicFramePr>
                  <a:graphicFrameLocks noChangeAspect="1"/>
                </p:cNvGraphicFramePr>
                <p:nvPr/>
              </p:nvGraphicFramePr>
              <p:xfrm>
                <a:off x="1820" y="674"/>
                <a:ext cx="472" cy="308"/>
              </p:xfrm>
              <a:graphic>
                <a:graphicData uri="http://schemas.openxmlformats.org/presentationml/2006/ole">
                  <mc:AlternateContent xmlns:mc="http://schemas.openxmlformats.org/markup-compatibility/2006">
                    <mc:Choice xmlns:v="urn:schemas-microsoft-com:vml" Requires="v">
                      <p:oleObj spid="_x0000_s32959" name="公式" r:id="rId14" imgW="279400" imgH="228600" progId="Equation.3">
                        <p:embed/>
                      </p:oleObj>
                    </mc:Choice>
                    <mc:Fallback>
                      <p:oleObj name="公式" r:id="rId14" imgW="2794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0" y="674"/>
                              <a:ext cx="472"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326" name="Object 57"/>
              <p:cNvGraphicFramePr>
                <a:graphicFrameLocks noChangeAspect="1"/>
              </p:cNvGraphicFramePr>
              <p:nvPr/>
            </p:nvGraphicFramePr>
            <p:xfrm>
              <a:off x="288" y="540"/>
              <a:ext cx="192" cy="192"/>
            </p:xfrm>
            <a:graphic>
              <a:graphicData uri="http://schemas.openxmlformats.org/presentationml/2006/ole">
                <mc:AlternateContent xmlns:mc="http://schemas.openxmlformats.org/markup-compatibility/2006">
                  <mc:Choice xmlns:v="urn:schemas-microsoft-com:vml" Requires="v">
                    <p:oleObj spid="_x0000_s32960" name="公式" r:id="rId16" imgW="164885" imgH="164885" progId="Equation.3">
                      <p:embed/>
                    </p:oleObj>
                  </mc:Choice>
                  <mc:Fallback>
                    <p:oleObj name="公式" r:id="rId16" imgW="164885" imgH="16488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8" y="540"/>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324" name="Object 57"/>
            <p:cNvGraphicFramePr>
              <a:graphicFrameLocks noChangeAspect="1"/>
            </p:cNvGraphicFramePr>
            <p:nvPr/>
          </p:nvGraphicFramePr>
          <p:xfrm>
            <a:off x="471668" y="1175433"/>
            <a:ext cx="304800" cy="304800"/>
          </p:xfrm>
          <a:graphic>
            <a:graphicData uri="http://schemas.openxmlformats.org/presentationml/2006/ole">
              <mc:AlternateContent xmlns:mc="http://schemas.openxmlformats.org/markup-compatibility/2006">
                <mc:Choice xmlns:v="urn:schemas-microsoft-com:vml" Requires="v">
                  <p:oleObj spid="_x0000_s32961" name="公式" r:id="rId17" imgW="164885" imgH="164885" progId="Equation.3">
                    <p:embed/>
                  </p:oleObj>
                </mc:Choice>
                <mc:Fallback>
                  <p:oleObj name="公式" r:id="rId17" imgW="164885" imgH="16488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668" y="1175433"/>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824817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573"/>
                                        </p:tgtEl>
                                        <p:attrNameLst>
                                          <p:attrName>style.visibility</p:attrName>
                                        </p:attrNameLst>
                                      </p:cBhvr>
                                      <p:to>
                                        <p:strVal val="visible"/>
                                      </p:to>
                                    </p:set>
                                    <p:anim calcmode="lin" valueType="num">
                                      <p:cBhvr additive="base">
                                        <p:cTn id="19" dur="500" fill="hold"/>
                                        <p:tgtEl>
                                          <p:spTgt spid="21573"/>
                                        </p:tgtEl>
                                        <p:attrNameLst>
                                          <p:attrName>ppt_x</p:attrName>
                                        </p:attrNameLst>
                                      </p:cBhvr>
                                      <p:tavLst>
                                        <p:tav tm="0">
                                          <p:val>
                                            <p:strVal val="#ppt_x"/>
                                          </p:val>
                                        </p:tav>
                                        <p:tav tm="100000">
                                          <p:val>
                                            <p:strVal val="#ppt_x"/>
                                          </p:val>
                                        </p:tav>
                                      </p:tavLst>
                                    </p:anim>
                                    <p:anim calcmode="lin" valueType="num">
                                      <p:cBhvr additive="base">
                                        <p:cTn id="20" dur="500" fill="hold"/>
                                        <p:tgtEl>
                                          <p:spTgt spid="2157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569"/>
                                        </p:tgtEl>
                                        <p:attrNameLst>
                                          <p:attrName>style.visibility</p:attrName>
                                        </p:attrNameLst>
                                      </p:cBhvr>
                                      <p:to>
                                        <p:strVal val="visible"/>
                                      </p:to>
                                    </p:set>
                                    <p:anim calcmode="lin" valueType="num">
                                      <p:cBhvr additive="base">
                                        <p:cTn id="23" dur="500" fill="hold"/>
                                        <p:tgtEl>
                                          <p:spTgt spid="21569"/>
                                        </p:tgtEl>
                                        <p:attrNameLst>
                                          <p:attrName>ppt_x</p:attrName>
                                        </p:attrNameLst>
                                      </p:cBhvr>
                                      <p:tavLst>
                                        <p:tav tm="0">
                                          <p:val>
                                            <p:strVal val="#ppt_x"/>
                                          </p:val>
                                        </p:tav>
                                        <p:tav tm="100000">
                                          <p:val>
                                            <p:strVal val="#ppt_x"/>
                                          </p:val>
                                        </p:tav>
                                      </p:tavLst>
                                    </p:anim>
                                    <p:anim calcmode="lin" valueType="num">
                                      <p:cBhvr additive="base">
                                        <p:cTn id="24" dur="500" fill="hold"/>
                                        <p:tgtEl>
                                          <p:spTgt spid="2156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571"/>
                                        </p:tgtEl>
                                        <p:attrNameLst>
                                          <p:attrName>style.visibility</p:attrName>
                                        </p:attrNameLst>
                                      </p:cBhvr>
                                      <p:to>
                                        <p:strVal val="visible"/>
                                      </p:to>
                                    </p:set>
                                    <p:anim calcmode="lin" valueType="num">
                                      <p:cBhvr additive="base">
                                        <p:cTn id="27" dur="500" fill="hold"/>
                                        <p:tgtEl>
                                          <p:spTgt spid="21571"/>
                                        </p:tgtEl>
                                        <p:attrNameLst>
                                          <p:attrName>ppt_x</p:attrName>
                                        </p:attrNameLst>
                                      </p:cBhvr>
                                      <p:tavLst>
                                        <p:tav tm="0">
                                          <p:val>
                                            <p:strVal val="#ppt_x"/>
                                          </p:val>
                                        </p:tav>
                                        <p:tav tm="100000">
                                          <p:val>
                                            <p:strVal val="#ppt_x"/>
                                          </p:val>
                                        </p:tav>
                                      </p:tavLst>
                                    </p:anim>
                                    <p:anim calcmode="lin" valueType="num">
                                      <p:cBhvr additive="base">
                                        <p:cTn id="28" dur="500" fill="hold"/>
                                        <p:tgtEl>
                                          <p:spTgt spid="215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A08BF71-CDBA-49B7-8587-81A47C00D115}" type="slidenum">
              <a:rPr lang="en-US" altLang="zh-CN" sz="1400" smtClean="0"/>
              <a:pPr>
                <a:spcBef>
                  <a:spcPct val="0"/>
                </a:spcBef>
                <a:buFontTx/>
                <a:buNone/>
              </a:pPr>
              <a:t>21</a:t>
            </a:fld>
            <a:endParaRPr lang="en-US" altLang="zh-CN" sz="1400" smtClean="0"/>
          </a:p>
        </p:txBody>
      </p:sp>
      <p:pic>
        <p:nvPicPr>
          <p:cNvPr id="65556" name="Picture 20" descr="截图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286000"/>
            <a:ext cx="3687763"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7" name="Oval 21"/>
          <p:cNvSpPr>
            <a:spLocks noChangeArrowheads="1"/>
          </p:cNvSpPr>
          <p:nvPr/>
        </p:nvSpPr>
        <p:spPr bwMode="auto">
          <a:xfrm>
            <a:off x="6172200" y="4191000"/>
            <a:ext cx="533400" cy="609600"/>
          </a:xfrm>
          <a:prstGeom prst="ellipse">
            <a:avLst/>
          </a:prstGeom>
          <a:solidFill>
            <a:srgbClr val="FFFFFF">
              <a:alpha val="0"/>
            </a:srgbClr>
          </a:solidFill>
          <a:ln w="19050"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5563" name="Group 27"/>
          <p:cNvGrpSpPr>
            <a:grpSpLocks/>
          </p:cNvGrpSpPr>
          <p:nvPr/>
        </p:nvGrpSpPr>
        <p:grpSpPr bwMode="auto">
          <a:xfrm>
            <a:off x="1066800" y="4800600"/>
            <a:ext cx="4419600" cy="685800"/>
            <a:chOff x="672" y="1872"/>
            <a:chExt cx="2784" cy="432"/>
          </a:xfrm>
        </p:grpSpPr>
        <p:sp>
          <p:nvSpPr>
            <p:cNvPr id="15371" name="AutoShape 22"/>
            <p:cNvSpPr>
              <a:spLocks/>
            </p:cNvSpPr>
            <p:nvPr/>
          </p:nvSpPr>
          <p:spPr bwMode="auto">
            <a:xfrm>
              <a:off x="672" y="1920"/>
              <a:ext cx="2784" cy="384"/>
            </a:xfrm>
            <a:prstGeom prst="borderCallout2">
              <a:avLst>
                <a:gd name="adj1" fmla="val 18750"/>
                <a:gd name="adj2" fmla="val 101722"/>
                <a:gd name="adj3" fmla="val 18750"/>
                <a:gd name="adj4" fmla="val 108477"/>
                <a:gd name="adj5" fmla="val -18750"/>
                <a:gd name="adj6" fmla="val 115519"/>
              </a:avLst>
            </a:prstGeom>
            <a:solidFill>
              <a:srgbClr val="FFCC99"/>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The point with a large weight       usually corresponding to a </a:t>
              </a:r>
              <a:r>
                <a:rPr lang="en-US" altLang="en-US" sz="1800"/>
                <a:t>complex</a:t>
              </a:r>
              <a:r>
                <a:rPr lang="en-US" altLang="zh-CN" sz="1800"/>
                <a:t> construct.</a:t>
              </a:r>
            </a:p>
          </p:txBody>
        </p:sp>
        <p:graphicFrame>
          <p:nvGraphicFramePr>
            <p:cNvPr id="15372" name="Object 23"/>
            <p:cNvGraphicFramePr>
              <a:graphicFrameLocks noChangeAspect="1"/>
            </p:cNvGraphicFramePr>
            <p:nvPr>
              <p:extLst/>
            </p:nvPr>
          </p:nvGraphicFramePr>
          <p:xfrm>
            <a:off x="2580" y="1872"/>
            <a:ext cx="300" cy="308"/>
          </p:xfrm>
          <a:graphic>
            <a:graphicData uri="http://schemas.openxmlformats.org/presentationml/2006/ole">
              <mc:AlternateContent xmlns:mc="http://schemas.openxmlformats.org/markup-compatibility/2006">
                <mc:Choice xmlns:v="urn:schemas-microsoft-com:vml" Requires="v">
                  <p:oleObj spid="_x0000_s33890" name="公式" r:id="rId5" imgW="177646" imgH="228402" progId="Equation.3">
                    <p:embed/>
                  </p:oleObj>
                </mc:Choice>
                <mc:Fallback>
                  <p:oleObj name="公式" r:id="rId5" imgW="177646" imgH="22840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0" y="1872"/>
                          <a:ext cx="300"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561" name="Oval 25"/>
          <p:cNvSpPr>
            <a:spLocks noChangeArrowheads="1"/>
          </p:cNvSpPr>
          <p:nvPr/>
        </p:nvSpPr>
        <p:spPr bwMode="auto">
          <a:xfrm>
            <a:off x="6324600" y="2895600"/>
            <a:ext cx="914400" cy="1066800"/>
          </a:xfrm>
          <a:prstGeom prst="ellipse">
            <a:avLst/>
          </a:prstGeom>
          <a:solidFill>
            <a:schemeClr val="bg1">
              <a:alpha val="0"/>
            </a:schemeClr>
          </a:solidFill>
          <a:ln w="19050"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5562" name="AutoShape 26"/>
          <p:cNvSpPr>
            <a:spLocks/>
          </p:cNvSpPr>
          <p:nvPr/>
        </p:nvSpPr>
        <p:spPr bwMode="auto">
          <a:xfrm>
            <a:off x="228600" y="3276600"/>
            <a:ext cx="4343400" cy="990600"/>
          </a:xfrm>
          <a:prstGeom prst="borderCallout2">
            <a:avLst>
              <a:gd name="adj1" fmla="val 11537"/>
              <a:gd name="adj2" fmla="val 101755"/>
              <a:gd name="adj3" fmla="val 11537"/>
              <a:gd name="adj4" fmla="val 119519"/>
              <a:gd name="adj5" fmla="val 33815"/>
              <a:gd name="adj6" fmla="val 137866"/>
            </a:avLst>
          </a:prstGeom>
          <a:solidFill>
            <a:srgbClr val="FFCC99"/>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t>The points around sharp features usually have a higher weight than the point far away from  sharp features.</a:t>
            </a:r>
          </a:p>
        </p:txBody>
      </p:sp>
      <p:grpSp>
        <p:nvGrpSpPr>
          <p:cNvPr id="2" name="组合 1"/>
          <p:cNvGrpSpPr/>
          <p:nvPr/>
        </p:nvGrpSpPr>
        <p:grpSpPr>
          <a:xfrm>
            <a:off x="304800" y="685800"/>
            <a:ext cx="5791200" cy="457200"/>
            <a:chOff x="152400" y="381000"/>
            <a:chExt cx="5791200" cy="457200"/>
          </a:xfrm>
        </p:grpSpPr>
        <p:sp>
          <p:nvSpPr>
            <p:cNvPr id="15363" name="Text Box 2"/>
            <p:cNvSpPr txBox="1">
              <a:spLocks noChangeArrowheads="1"/>
            </p:cNvSpPr>
            <p:nvPr/>
          </p:nvSpPr>
          <p:spPr bwMode="auto">
            <a:xfrm>
              <a:off x="152400" y="381000"/>
              <a:ext cx="57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a:t>Refine the guiding </a:t>
              </a:r>
              <a:r>
                <a:rPr lang="en-US" altLang="zh-CN" sz="2400" dirty="0" smtClean="0"/>
                <a:t>matrix</a:t>
              </a:r>
              <a:endParaRPr lang="en-US" altLang="zh-CN" sz="2400" dirty="0"/>
            </a:p>
          </p:txBody>
        </p:sp>
        <p:graphicFrame>
          <p:nvGraphicFramePr>
            <p:cNvPr id="15" name="Object 57"/>
            <p:cNvGraphicFramePr>
              <a:graphicFrameLocks noChangeAspect="1"/>
            </p:cNvGraphicFramePr>
            <p:nvPr>
              <p:extLst/>
            </p:nvPr>
          </p:nvGraphicFramePr>
          <p:xfrm>
            <a:off x="3733800" y="457200"/>
            <a:ext cx="304800" cy="304800"/>
          </p:xfrm>
          <a:graphic>
            <a:graphicData uri="http://schemas.openxmlformats.org/presentationml/2006/ole">
              <mc:AlternateContent xmlns:mc="http://schemas.openxmlformats.org/markup-compatibility/2006">
                <mc:Choice xmlns:v="urn:schemas-microsoft-com:vml" Requires="v">
                  <p:oleObj spid="_x0000_s33891" name="公式" r:id="rId7" imgW="164885" imgH="164885" progId="Equation.3">
                    <p:embed/>
                  </p:oleObj>
                </mc:Choice>
                <mc:Fallback>
                  <p:oleObj name="公式" r:id="rId7" imgW="164885" imgH="16488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457200"/>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组合 2"/>
          <p:cNvGrpSpPr/>
          <p:nvPr/>
        </p:nvGrpSpPr>
        <p:grpSpPr>
          <a:xfrm>
            <a:off x="304800" y="1309687"/>
            <a:ext cx="5105400" cy="366713"/>
            <a:chOff x="0" y="838200"/>
            <a:chExt cx="5105400" cy="366713"/>
          </a:xfrm>
        </p:grpSpPr>
        <p:sp>
          <p:nvSpPr>
            <p:cNvPr id="15364" name="Text Box 3"/>
            <p:cNvSpPr txBox="1">
              <a:spLocks noChangeArrowheads="1"/>
            </p:cNvSpPr>
            <p:nvPr/>
          </p:nvSpPr>
          <p:spPr bwMode="auto">
            <a:xfrm>
              <a:off x="0" y="838200"/>
              <a:ext cx="510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 Sequence of </a:t>
              </a:r>
              <a:r>
                <a:rPr lang="en-US" altLang="zh-CN" sz="1800" dirty="0" smtClean="0"/>
                <a:t>computing </a:t>
              </a:r>
              <a:endParaRPr lang="en-US" altLang="zh-CN" sz="1800" dirty="0"/>
            </a:p>
          </p:txBody>
        </p:sp>
        <p:graphicFrame>
          <p:nvGraphicFramePr>
            <p:cNvPr id="17" name="Object 57"/>
            <p:cNvGraphicFramePr>
              <a:graphicFrameLocks noChangeAspect="1"/>
            </p:cNvGraphicFramePr>
            <p:nvPr>
              <p:extLst/>
            </p:nvPr>
          </p:nvGraphicFramePr>
          <p:xfrm>
            <a:off x="2694636" y="869156"/>
            <a:ext cx="304800" cy="304800"/>
          </p:xfrm>
          <a:graphic>
            <a:graphicData uri="http://schemas.openxmlformats.org/presentationml/2006/ole">
              <mc:AlternateContent xmlns:mc="http://schemas.openxmlformats.org/markup-compatibility/2006">
                <mc:Choice xmlns:v="urn:schemas-microsoft-com:vml" Requires="v">
                  <p:oleObj spid="_x0000_s33892" name="公式" r:id="rId9" imgW="164885" imgH="164885" progId="Equation.3">
                    <p:embed/>
                  </p:oleObj>
                </mc:Choice>
                <mc:Fallback>
                  <p:oleObj name="公式" r:id="rId9" imgW="164885" imgH="16488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4636" y="869156"/>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9" name="Object 11"/>
          <p:cNvGraphicFramePr>
            <a:graphicFrameLocks noChangeAspect="1"/>
          </p:cNvGraphicFramePr>
          <p:nvPr>
            <p:extLst/>
          </p:nvPr>
        </p:nvGraphicFramePr>
        <p:xfrm>
          <a:off x="5741987" y="1371600"/>
          <a:ext cx="2182813" cy="901700"/>
        </p:xfrm>
        <a:graphic>
          <a:graphicData uri="http://schemas.openxmlformats.org/presentationml/2006/ole">
            <mc:AlternateContent xmlns:mc="http://schemas.openxmlformats.org/markup-compatibility/2006">
              <mc:Choice xmlns:v="urn:schemas-microsoft-com:vml" Requires="v">
                <p:oleObj spid="_x0000_s33893" name="公式" r:id="rId10" imgW="1040948" imgH="431613" progId="Equation.3">
                  <p:embed/>
                </p:oleObj>
              </mc:Choice>
              <mc:Fallback>
                <p:oleObj name="公式" r:id="rId10" imgW="1040948" imgH="43161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1987" y="1371600"/>
                        <a:ext cx="2182813"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22069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5556"/>
                                        </p:tgtEl>
                                        <p:attrNameLst>
                                          <p:attrName>style.visibility</p:attrName>
                                        </p:attrNameLst>
                                      </p:cBhvr>
                                      <p:to>
                                        <p:strVal val="visible"/>
                                      </p:to>
                                    </p:set>
                                    <p:anim calcmode="lin" valueType="num">
                                      <p:cBhvr additive="base">
                                        <p:cTn id="7" dur="500" fill="hold"/>
                                        <p:tgtEl>
                                          <p:spTgt spid="65556"/>
                                        </p:tgtEl>
                                        <p:attrNameLst>
                                          <p:attrName>ppt_x</p:attrName>
                                        </p:attrNameLst>
                                      </p:cBhvr>
                                      <p:tavLst>
                                        <p:tav tm="0">
                                          <p:val>
                                            <p:strVal val="#ppt_x"/>
                                          </p:val>
                                        </p:tav>
                                        <p:tav tm="100000">
                                          <p:val>
                                            <p:strVal val="#ppt_x"/>
                                          </p:val>
                                        </p:tav>
                                      </p:tavLst>
                                    </p:anim>
                                    <p:anim calcmode="lin" valueType="num">
                                      <p:cBhvr additive="base">
                                        <p:cTn id="8" dur="500" fill="hold"/>
                                        <p:tgtEl>
                                          <p:spTgt spid="655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5561"/>
                                        </p:tgtEl>
                                        <p:attrNameLst>
                                          <p:attrName>style.visibility</p:attrName>
                                        </p:attrNameLst>
                                      </p:cBhvr>
                                      <p:to>
                                        <p:strVal val="visible"/>
                                      </p:to>
                                    </p:set>
                                    <p:anim calcmode="lin" valueType="num">
                                      <p:cBhvr additive="base">
                                        <p:cTn id="13" dur="500" fill="hold"/>
                                        <p:tgtEl>
                                          <p:spTgt spid="65561"/>
                                        </p:tgtEl>
                                        <p:attrNameLst>
                                          <p:attrName>ppt_x</p:attrName>
                                        </p:attrNameLst>
                                      </p:cBhvr>
                                      <p:tavLst>
                                        <p:tav tm="0">
                                          <p:val>
                                            <p:strVal val="#ppt_x"/>
                                          </p:val>
                                        </p:tav>
                                        <p:tav tm="100000">
                                          <p:val>
                                            <p:strVal val="#ppt_x"/>
                                          </p:val>
                                        </p:tav>
                                      </p:tavLst>
                                    </p:anim>
                                    <p:anim calcmode="lin" valueType="num">
                                      <p:cBhvr additive="base">
                                        <p:cTn id="14" dur="500" fill="hold"/>
                                        <p:tgtEl>
                                          <p:spTgt spid="6556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5562"/>
                                        </p:tgtEl>
                                        <p:attrNameLst>
                                          <p:attrName>style.visibility</p:attrName>
                                        </p:attrNameLst>
                                      </p:cBhvr>
                                      <p:to>
                                        <p:strVal val="visible"/>
                                      </p:to>
                                    </p:set>
                                    <p:anim calcmode="lin" valueType="num">
                                      <p:cBhvr additive="base">
                                        <p:cTn id="19" dur="500" fill="hold"/>
                                        <p:tgtEl>
                                          <p:spTgt spid="65562"/>
                                        </p:tgtEl>
                                        <p:attrNameLst>
                                          <p:attrName>ppt_x</p:attrName>
                                        </p:attrNameLst>
                                      </p:cBhvr>
                                      <p:tavLst>
                                        <p:tav tm="0">
                                          <p:val>
                                            <p:strVal val="#ppt_x"/>
                                          </p:val>
                                        </p:tav>
                                        <p:tav tm="100000">
                                          <p:val>
                                            <p:strVal val="#ppt_x"/>
                                          </p:val>
                                        </p:tav>
                                      </p:tavLst>
                                    </p:anim>
                                    <p:anim calcmode="lin" valueType="num">
                                      <p:cBhvr additive="base">
                                        <p:cTn id="20" dur="500" fill="hold"/>
                                        <p:tgtEl>
                                          <p:spTgt spid="6556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5557"/>
                                        </p:tgtEl>
                                        <p:attrNameLst>
                                          <p:attrName>style.visibility</p:attrName>
                                        </p:attrNameLst>
                                      </p:cBhvr>
                                      <p:to>
                                        <p:strVal val="visible"/>
                                      </p:to>
                                    </p:set>
                                    <p:anim calcmode="lin" valueType="num">
                                      <p:cBhvr additive="base">
                                        <p:cTn id="25" dur="500" fill="hold"/>
                                        <p:tgtEl>
                                          <p:spTgt spid="65557"/>
                                        </p:tgtEl>
                                        <p:attrNameLst>
                                          <p:attrName>ppt_x</p:attrName>
                                        </p:attrNameLst>
                                      </p:cBhvr>
                                      <p:tavLst>
                                        <p:tav tm="0">
                                          <p:val>
                                            <p:strVal val="#ppt_x"/>
                                          </p:val>
                                        </p:tav>
                                        <p:tav tm="100000">
                                          <p:val>
                                            <p:strVal val="#ppt_x"/>
                                          </p:val>
                                        </p:tav>
                                      </p:tavLst>
                                    </p:anim>
                                    <p:anim calcmode="lin" valueType="num">
                                      <p:cBhvr additive="base">
                                        <p:cTn id="26" dur="500" fill="hold"/>
                                        <p:tgtEl>
                                          <p:spTgt spid="6555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5563"/>
                                        </p:tgtEl>
                                        <p:attrNameLst>
                                          <p:attrName>style.visibility</p:attrName>
                                        </p:attrNameLst>
                                      </p:cBhvr>
                                      <p:to>
                                        <p:strVal val="visible"/>
                                      </p:to>
                                    </p:set>
                                    <p:anim calcmode="lin" valueType="num">
                                      <p:cBhvr additive="base">
                                        <p:cTn id="31" dur="500" fill="hold"/>
                                        <p:tgtEl>
                                          <p:spTgt spid="65563"/>
                                        </p:tgtEl>
                                        <p:attrNameLst>
                                          <p:attrName>ppt_x</p:attrName>
                                        </p:attrNameLst>
                                      </p:cBhvr>
                                      <p:tavLst>
                                        <p:tav tm="0">
                                          <p:val>
                                            <p:strVal val="#ppt_x"/>
                                          </p:val>
                                        </p:tav>
                                        <p:tav tm="100000">
                                          <p:val>
                                            <p:strVal val="#ppt_x"/>
                                          </p:val>
                                        </p:tav>
                                      </p:tavLst>
                                    </p:anim>
                                    <p:anim calcmode="lin" valueType="num">
                                      <p:cBhvr additive="base">
                                        <p:cTn id="32" dur="500" fill="hold"/>
                                        <p:tgtEl>
                                          <p:spTgt spid="655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7" grpId="0" animBg="1"/>
      <p:bldP spid="65561" grpId="0" animBg="1"/>
      <p:bldP spid="6556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D4B3200-00C7-4320-9AEC-BF07BEC263F6}" type="slidenum">
              <a:rPr lang="en-US" altLang="zh-CN" sz="1400" smtClean="0"/>
              <a:pPr>
                <a:spcBef>
                  <a:spcPct val="0"/>
                </a:spcBef>
                <a:buFontTx/>
                <a:buNone/>
              </a:pPr>
              <a:t>22</a:t>
            </a:fld>
            <a:endParaRPr lang="en-US" altLang="zh-CN" sz="1400" smtClean="0"/>
          </a:p>
        </p:txBody>
      </p:sp>
      <p:sp>
        <p:nvSpPr>
          <p:cNvPr id="17411" name="Text Box 2"/>
          <p:cNvSpPr txBox="1">
            <a:spLocks noChangeArrowheads="1"/>
          </p:cNvSpPr>
          <p:nvPr/>
        </p:nvSpPr>
        <p:spPr bwMode="auto">
          <a:xfrm>
            <a:off x="314325" y="609600"/>
            <a:ext cx="57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a:t>Refine the guiding </a:t>
            </a:r>
            <a:r>
              <a:rPr lang="en-US" altLang="zh-CN" sz="2400" dirty="0" smtClean="0"/>
              <a:t>matrix</a:t>
            </a:r>
            <a:endParaRPr lang="en-US" altLang="zh-CN" sz="2400" dirty="0"/>
          </a:p>
        </p:txBody>
      </p:sp>
      <p:sp>
        <p:nvSpPr>
          <p:cNvPr id="17412" name="Text Box 3"/>
          <p:cNvSpPr txBox="1">
            <a:spLocks noChangeArrowheads="1"/>
          </p:cNvSpPr>
          <p:nvPr/>
        </p:nvSpPr>
        <p:spPr bwMode="auto">
          <a:xfrm>
            <a:off x="304800" y="1081087"/>
            <a:ext cx="510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 Sequence of computing the guiding matrix</a:t>
            </a:r>
          </a:p>
        </p:txBody>
      </p:sp>
      <p:graphicFrame>
        <p:nvGraphicFramePr>
          <p:cNvPr id="17413" name="Object 8"/>
          <p:cNvGraphicFramePr>
            <a:graphicFrameLocks noChangeAspect="1"/>
          </p:cNvGraphicFramePr>
          <p:nvPr>
            <p:extLst/>
          </p:nvPr>
        </p:nvGraphicFramePr>
        <p:xfrm>
          <a:off x="466725" y="2133600"/>
          <a:ext cx="433388" cy="457200"/>
        </p:xfrm>
        <a:graphic>
          <a:graphicData uri="http://schemas.openxmlformats.org/presentationml/2006/ole">
            <mc:AlternateContent xmlns:mc="http://schemas.openxmlformats.org/markup-compatibility/2006">
              <mc:Choice xmlns:v="urn:schemas-microsoft-com:vml" Requires="v">
                <p:oleObj spid="_x0000_s34979" name="公式" r:id="rId4" imgW="228600" imgH="241300" progId="Equation.3">
                  <p:embed/>
                </p:oleObj>
              </mc:Choice>
              <mc:Fallback>
                <p:oleObj name="公式" r:id="rId4" imgW="2286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 y="2133600"/>
                        <a:ext cx="4333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4" name="Line 9"/>
          <p:cNvSpPr>
            <a:spLocks noChangeShapeType="1"/>
          </p:cNvSpPr>
          <p:nvPr/>
        </p:nvSpPr>
        <p:spPr bwMode="auto">
          <a:xfrm>
            <a:off x="1076325" y="2422525"/>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5" name="Rectangle 10"/>
          <p:cNvSpPr>
            <a:spLocks noChangeArrowheads="1"/>
          </p:cNvSpPr>
          <p:nvPr/>
        </p:nvSpPr>
        <p:spPr bwMode="auto">
          <a:xfrm>
            <a:off x="1762125" y="2133600"/>
            <a:ext cx="51816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p>
          <a:p>
            <a:pPr algn="ctr" eaLnBrk="1" hangingPunct="1">
              <a:spcBef>
                <a:spcPct val="0"/>
              </a:spcBef>
              <a:buFontTx/>
              <a:buNone/>
            </a:pPr>
            <a:r>
              <a:rPr lang="en-US" altLang="zh-CN" sz="1800"/>
              <a:t>the number of point j  and k in the same subspace</a:t>
            </a:r>
          </a:p>
          <a:p>
            <a:pPr algn="ctr" eaLnBrk="1" hangingPunct="1">
              <a:spcBef>
                <a:spcPct val="0"/>
              </a:spcBef>
              <a:buFontTx/>
              <a:buNone/>
            </a:pPr>
            <a:endParaRPr lang="en-US" altLang="zh-CN" sz="1800"/>
          </a:p>
        </p:txBody>
      </p:sp>
      <p:graphicFrame>
        <p:nvGraphicFramePr>
          <p:cNvPr id="17416" name="Object 11"/>
          <p:cNvGraphicFramePr>
            <a:graphicFrameLocks noChangeAspect="1"/>
          </p:cNvGraphicFramePr>
          <p:nvPr>
            <p:extLst/>
          </p:nvPr>
        </p:nvGraphicFramePr>
        <p:xfrm>
          <a:off x="441325" y="2819400"/>
          <a:ext cx="482600" cy="457200"/>
        </p:xfrm>
        <a:graphic>
          <a:graphicData uri="http://schemas.openxmlformats.org/presentationml/2006/ole">
            <mc:AlternateContent xmlns:mc="http://schemas.openxmlformats.org/markup-compatibility/2006">
              <mc:Choice xmlns:v="urn:schemas-microsoft-com:vml" Requires="v">
                <p:oleObj spid="_x0000_s34980" name="公式" r:id="rId6" imgW="253890" imgH="241195" progId="Equation.3">
                  <p:embed/>
                </p:oleObj>
              </mc:Choice>
              <mc:Fallback>
                <p:oleObj name="公式" r:id="rId6" imgW="253890" imgH="24119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325" y="2819400"/>
                        <a:ext cx="482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7" name="Line 12"/>
          <p:cNvSpPr>
            <a:spLocks noChangeShapeType="1"/>
          </p:cNvSpPr>
          <p:nvPr/>
        </p:nvSpPr>
        <p:spPr bwMode="auto">
          <a:xfrm>
            <a:off x="1076325" y="304800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8" name="Rectangle 13"/>
          <p:cNvSpPr>
            <a:spLocks noChangeArrowheads="1"/>
          </p:cNvSpPr>
          <p:nvPr/>
        </p:nvSpPr>
        <p:spPr bwMode="auto">
          <a:xfrm>
            <a:off x="1762125" y="2819400"/>
            <a:ext cx="56388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p>
          <a:p>
            <a:pPr algn="ctr" eaLnBrk="1" hangingPunct="1">
              <a:spcBef>
                <a:spcPct val="0"/>
              </a:spcBef>
              <a:buFontTx/>
              <a:buNone/>
            </a:pPr>
            <a:r>
              <a:rPr lang="en-US" altLang="zh-CN" sz="1800"/>
              <a:t>the number of point j  and k in the  </a:t>
            </a:r>
            <a:r>
              <a:rPr lang="en-US" altLang="en-US" sz="1800"/>
              <a:t>di</a:t>
            </a:r>
            <a:r>
              <a:rPr lang="en-US" altLang="zh-CN" sz="1800"/>
              <a:t>ff</a:t>
            </a:r>
            <a:r>
              <a:rPr lang="en-US" altLang="en-US" sz="1800"/>
              <a:t>erent</a:t>
            </a:r>
            <a:r>
              <a:rPr lang="en-US" altLang="zh-CN" sz="1800"/>
              <a:t> subspaces</a:t>
            </a:r>
          </a:p>
          <a:p>
            <a:pPr algn="ctr" eaLnBrk="1" hangingPunct="1">
              <a:spcBef>
                <a:spcPct val="0"/>
              </a:spcBef>
              <a:buFontTx/>
              <a:buNone/>
            </a:pPr>
            <a:endParaRPr lang="en-US" altLang="zh-CN" sz="1800"/>
          </a:p>
        </p:txBody>
      </p:sp>
      <p:sp>
        <p:nvSpPr>
          <p:cNvPr id="17419" name="Text Box 14"/>
          <p:cNvSpPr txBox="1">
            <a:spLocks noChangeArrowheads="1"/>
          </p:cNvSpPr>
          <p:nvPr/>
        </p:nvSpPr>
        <p:spPr bwMode="auto">
          <a:xfrm>
            <a:off x="457200" y="40386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a:t>When the </a:t>
            </a:r>
          </a:p>
        </p:txBody>
      </p:sp>
      <p:graphicFrame>
        <p:nvGraphicFramePr>
          <p:cNvPr id="17420" name="Object 15"/>
          <p:cNvGraphicFramePr>
            <a:graphicFrameLocks noChangeAspect="1"/>
          </p:cNvGraphicFramePr>
          <p:nvPr>
            <p:extLst>
              <p:ext uri="{D42A27DB-BD31-4B8C-83A1-F6EECF244321}">
                <p14:modId xmlns:p14="http://schemas.microsoft.com/office/powerpoint/2010/main" val="4197920546"/>
              </p:ext>
            </p:extLst>
          </p:nvPr>
        </p:nvGraphicFramePr>
        <p:xfrm>
          <a:off x="1676400" y="4038600"/>
          <a:ext cx="1066800" cy="422275"/>
        </p:xfrm>
        <a:graphic>
          <a:graphicData uri="http://schemas.openxmlformats.org/presentationml/2006/ole">
            <mc:AlternateContent xmlns:mc="http://schemas.openxmlformats.org/markup-compatibility/2006">
              <mc:Choice xmlns:v="urn:schemas-microsoft-com:vml" Requires="v">
                <p:oleObj spid="_x0000_s34981" name="公式" r:id="rId8" imgW="609336" imgH="241195" progId="Equation.3">
                  <p:embed/>
                </p:oleObj>
              </mc:Choice>
              <mc:Fallback>
                <p:oleObj name="公式" r:id="rId8" imgW="609336" imgH="24119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4038600"/>
                        <a:ext cx="10668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1" name="Object 16"/>
          <p:cNvGraphicFramePr>
            <a:graphicFrameLocks noChangeAspect="1"/>
          </p:cNvGraphicFramePr>
          <p:nvPr>
            <p:extLst>
              <p:ext uri="{D42A27DB-BD31-4B8C-83A1-F6EECF244321}">
                <p14:modId xmlns:p14="http://schemas.microsoft.com/office/powerpoint/2010/main" val="2479476682"/>
              </p:ext>
            </p:extLst>
          </p:nvPr>
        </p:nvGraphicFramePr>
        <p:xfrm>
          <a:off x="2746375" y="3810000"/>
          <a:ext cx="6245225" cy="822325"/>
        </p:xfrm>
        <a:graphic>
          <a:graphicData uri="http://schemas.openxmlformats.org/presentationml/2006/ole">
            <mc:AlternateContent xmlns:mc="http://schemas.openxmlformats.org/markup-compatibility/2006">
              <mc:Choice xmlns:v="urn:schemas-microsoft-com:vml" Requires="v">
                <p:oleObj spid="_x0000_s34982" name="公式" r:id="rId10" imgW="3568680" imgH="469800" progId="Equation.3">
                  <p:embed/>
                </p:oleObj>
              </mc:Choice>
              <mc:Fallback>
                <p:oleObj name="公式" r:id="rId10" imgW="3568680" imgH="469800" progId="Equation.3">
                  <p:embed/>
                  <p:pic>
                    <p:nvPicPr>
                      <p:cNvPr id="0" name=""/>
                      <p:cNvPicPr>
                        <a:picLocks noChangeAspect="1" noChangeArrowheads="1"/>
                      </p:cNvPicPr>
                      <p:nvPr/>
                    </p:nvPicPr>
                    <p:blipFill>
                      <a:blip r:embed="rId11"/>
                      <a:srcRect/>
                      <a:stretch>
                        <a:fillRect/>
                      </a:stretch>
                    </p:blipFill>
                    <p:spPr bwMode="auto">
                      <a:xfrm>
                        <a:off x="2746375" y="3810000"/>
                        <a:ext cx="62452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2" name="Text Box 17"/>
          <p:cNvSpPr txBox="1">
            <a:spLocks noChangeArrowheads="1"/>
          </p:cNvSpPr>
          <p:nvPr/>
        </p:nvSpPr>
        <p:spPr bwMode="auto">
          <a:xfrm>
            <a:off x="457200" y="50292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When the </a:t>
            </a:r>
          </a:p>
        </p:txBody>
      </p:sp>
      <p:graphicFrame>
        <p:nvGraphicFramePr>
          <p:cNvPr id="17423" name="Object 18"/>
          <p:cNvGraphicFramePr>
            <a:graphicFrameLocks noChangeAspect="1"/>
          </p:cNvGraphicFramePr>
          <p:nvPr>
            <p:extLst/>
          </p:nvPr>
        </p:nvGraphicFramePr>
        <p:xfrm>
          <a:off x="1752600" y="4953000"/>
          <a:ext cx="1066800" cy="422275"/>
        </p:xfrm>
        <a:graphic>
          <a:graphicData uri="http://schemas.openxmlformats.org/presentationml/2006/ole">
            <mc:AlternateContent xmlns:mc="http://schemas.openxmlformats.org/markup-compatibility/2006">
              <mc:Choice xmlns:v="urn:schemas-microsoft-com:vml" Requires="v">
                <p:oleObj spid="_x0000_s34983" name="公式" r:id="rId12" imgW="609336" imgH="241195" progId="Equation.3">
                  <p:embed/>
                </p:oleObj>
              </mc:Choice>
              <mc:Fallback>
                <p:oleObj name="公式" r:id="rId12" imgW="609336" imgH="24119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52600" y="4953000"/>
                        <a:ext cx="10668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4" name="Object 19"/>
          <p:cNvGraphicFramePr>
            <a:graphicFrameLocks noChangeAspect="1"/>
          </p:cNvGraphicFramePr>
          <p:nvPr>
            <p:extLst>
              <p:ext uri="{D42A27DB-BD31-4B8C-83A1-F6EECF244321}">
                <p14:modId xmlns:p14="http://schemas.microsoft.com/office/powerpoint/2010/main" val="3401203027"/>
              </p:ext>
            </p:extLst>
          </p:nvPr>
        </p:nvGraphicFramePr>
        <p:xfrm>
          <a:off x="2895600" y="4816475"/>
          <a:ext cx="5178425" cy="822325"/>
        </p:xfrm>
        <a:graphic>
          <a:graphicData uri="http://schemas.openxmlformats.org/presentationml/2006/ole">
            <mc:AlternateContent xmlns:mc="http://schemas.openxmlformats.org/markup-compatibility/2006">
              <mc:Choice xmlns:v="urn:schemas-microsoft-com:vml" Requires="v">
                <p:oleObj spid="_x0000_s34984" name="公式" r:id="rId14" imgW="2959100" imgH="469900" progId="Equation.3">
                  <p:embed/>
                </p:oleObj>
              </mc:Choice>
              <mc:Fallback>
                <p:oleObj name="公式" r:id="rId14" imgW="2959100" imgH="4699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95600" y="4816475"/>
                        <a:ext cx="51784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7"/>
          <p:cNvGraphicFramePr>
            <a:graphicFrameLocks noChangeAspect="1"/>
          </p:cNvGraphicFramePr>
          <p:nvPr>
            <p:extLst/>
          </p:nvPr>
        </p:nvGraphicFramePr>
        <p:xfrm>
          <a:off x="3886200" y="685800"/>
          <a:ext cx="304800" cy="304800"/>
        </p:xfrm>
        <a:graphic>
          <a:graphicData uri="http://schemas.openxmlformats.org/presentationml/2006/ole">
            <mc:AlternateContent xmlns:mc="http://schemas.openxmlformats.org/markup-compatibility/2006">
              <mc:Choice xmlns:v="urn:schemas-microsoft-com:vml" Requires="v">
                <p:oleObj spid="_x0000_s34985" name="公式" r:id="rId16" imgW="164885" imgH="164885" progId="Equation.3">
                  <p:embed/>
                </p:oleObj>
              </mc:Choice>
              <mc:Fallback>
                <p:oleObj name="公式" r:id="rId16" imgW="164885" imgH="164885"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6200" y="685800"/>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7170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2CD8EED-9B22-4840-A03C-17FF78177F4E}" type="slidenum">
              <a:rPr lang="en-US" altLang="zh-CN" sz="1400" smtClean="0"/>
              <a:pPr>
                <a:spcBef>
                  <a:spcPct val="0"/>
                </a:spcBef>
                <a:buFontTx/>
                <a:buNone/>
              </a:pPr>
              <a:t>23</a:t>
            </a:fld>
            <a:endParaRPr lang="en-US" altLang="zh-CN" sz="1400" smtClean="0"/>
          </a:p>
        </p:txBody>
      </p:sp>
      <p:pic>
        <p:nvPicPr>
          <p:cNvPr id="23586"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77828"/>
            <a:ext cx="2971800" cy="263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0" name="Text Box 4"/>
          <p:cNvSpPr txBox="1">
            <a:spLocks noChangeArrowheads="1"/>
          </p:cNvSpPr>
          <p:nvPr/>
        </p:nvSpPr>
        <p:spPr bwMode="auto">
          <a:xfrm>
            <a:off x="228600" y="2286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err="1"/>
              <a:t>Subneighborhood</a:t>
            </a:r>
            <a:r>
              <a:rPr lang="en-US" altLang="zh-CN" sz="2400" dirty="0"/>
              <a:t> segmentation</a:t>
            </a:r>
          </a:p>
        </p:txBody>
      </p:sp>
      <p:graphicFrame>
        <p:nvGraphicFramePr>
          <p:cNvPr id="19462" name="Object 7"/>
          <p:cNvGraphicFramePr>
            <a:graphicFrameLocks noChangeAspect="1"/>
          </p:cNvGraphicFramePr>
          <p:nvPr>
            <p:extLst/>
          </p:nvPr>
        </p:nvGraphicFramePr>
        <p:xfrm>
          <a:off x="457200" y="1023963"/>
          <a:ext cx="1487488" cy="519113"/>
        </p:xfrm>
        <a:graphic>
          <a:graphicData uri="http://schemas.openxmlformats.org/presentationml/2006/ole">
            <mc:AlternateContent xmlns:mc="http://schemas.openxmlformats.org/markup-compatibility/2006">
              <mc:Choice xmlns:v="urn:schemas-microsoft-com:vml" Requires="v">
                <p:oleObj spid="_x0000_s35886" name="公式" r:id="rId5" imgW="800100" imgH="279400" progId="Equation.3">
                  <p:embed/>
                </p:oleObj>
              </mc:Choice>
              <mc:Fallback>
                <p:oleObj name="公式" r:id="rId5" imgW="800100" imgH="27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023963"/>
                        <a:ext cx="148748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4" name="AutoShape 9"/>
          <p:cNvSpPr>
            <a:spLocks noChangeArrowheads="1"/>
          </p:cNvSpPr>
          <p:nvPr/>
        </p:nvSpPr>
        <p:spPr bwMode="auto">
          <a:xfrm rot="16200000">
            <a:off x="2430129" y="842103"/>
            <a:ext cx="319856" cy="912913"/>
          </a:xfrm>
          <a:prstGeom prst="downArrow">
            <a:avLst>
              <a:gd name="adj1" fmla="val 50000"/>
              <a:gd name="adj2" fmla="val 25000"/>
            </a:avLst>
          </a:prstGeom>
          <a:solidFill>
            <a:srgbClr val="3366FF">
              <a:alpha val="81960"/>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465" name="Rectangle 10"/>
          <p:cNvSpPr>
            <a:spLocks noChangeArrowheads="1"/>
          </p:cNvSpPr>
          <p:nvPr/>
        </p:nvSpPr>
        <p:spPr bwMode="auto">
          <a:xfrm>
            <a:off x="3145167" y="1098853"/>
            <a:ext cx="23170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smtClean="0"/>
              <a:t>clustering result</a:t>
            </a:r>
            <a:endParaRPr lang="en-US" altLang="zh-CN" sz="1800" dirty="0"/>
          </a:p>
        </p:txBody>
      </p:sp>
      <p:pic>
        <p:nvPicPr>
          <p:cNvPr id="23564" name="Picture 12" desc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518" y="1715874"/>
            <a:ext cx="4778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13"/>
          <p:cNvSpPr txBox="1">
            <a:spLocks noChangeArrowheads="1"/>
          </p:cNvSpPr>
          <p:nvPr/>
        </p:nvSpPr>
        <p:spPr bwMode="auto">
          <a:xfrm>
            <a:off x="1086118" y="1792074"/>
            <a:ext cx="49336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a:t>How to choose the number of smooth </a:t>
            </a:r>
            <a:r>
              <a:rPr lang="en-US" altLang="zh-CN" sz="1800" dirty="0" smtClean="0"/>
              <a:t>region</a:t>
            </a:r>
            <a:endParaRPr lang="en-US" altLang="zh-CN" sz="1800" dirty="0"/>
          </a:p>
        </p:txBody>
      </p:sp>
      <p:pic>
        <p:nvPicPr>
          <p:cNvPr id="23590"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3282591"/>
            <a:ext cx="2971800" cy="262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89"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3282591"/>
            <a:ext cx="2971800" cy="262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157642" y="839297"/>
            <a:ext cx="774571" cy="369332"/>
          </a:xfrm>
          <a:prstGeom prst="rect">
            <a:avLst/>
          </a:prstGeom>
        </p:spPr>
        <p:txBody>
          <a:bodyPr wrap="none">
            <a:spAutoFit/>
          </a:bodyPr>
          <a:lstStyle/>
          <a:p>
            <a:r>
              <a:rPr lang="en-US" altLang="zh-CN" sz="1800" dirty="0" err="1" smtClean="0"/>
              <a:t>NCut</a:t>
            </a:r>
            <a:r>
              <a:rPr lang="en-US" altLang="zh-CN" sz="1800" dirty="0" smtClean="0"/>
              <a:t> </a:t>
            </a:r>
            <a:endParaRPr lang="zh-CN" altLang="en-US" dirty="0"/>
          </a:p>
        </p:txBody>
      </p:sp>
      <p:pic>
        <p:nvPicPr>
          <p:cNvPr id="23" name="Picture 30"/>
          <p:cNvPicPr>
            <a:picLocks noChangeAspect="1" noChangeArrowheads="1"/>
          </p:cNvPicPr>
          <p:nvPr/>
        </p:nvPicPr>
        <p:blipFill>
          <a:blip r:embed="rId10">
            <a:extLst>
              <a:ext uri="{28A0092B-C50C-407E-A947-70E740481C1C}">
                <a14:useLocalDpi xmlns:a14="http://schemas.microsoft.com/office/drawing/2010/main" val="0"/>
              </a:ext>
            </a:extLst>
          </a:blip>
          <a:srcRect l="5263" t="4083" r="7018" b="4170"/>
          <a:stretch>
            <a:fillRect/>
          </a:stretch>
        </p:blipFill>
        <p:spPr bwMode="auto">
          <a:xfrm>
            <a:off x="4572000" y="2150609"/>
            <a:ext cx="4229100" cy="372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oup 31"/>
          <p:cNvGrpSpPr>
            <a:grpSpLocks/>
          </p:cNvGrpSpPr>
          <p:nvPr/>
        </p:nvGrpSpPr>
        <p:grpSpPr bwMode="auto">
          <a:xfrm>
            <a:off x="4076700" y="5833703"/>
            <a:ext cx="4572000" cy="717550"/>
            <a:chOff x="2880" y="2448"/>
            <a:chExt cx="2880" cy="452"/>
          </a:xfrm>
        </p:grpSpPr>
        <p:sp>
          <p:nvSpPr>
            <p:cNvPr id="25" name="Rectangle 32"/>
            <p:cNvSpPr>
              <a:spLocks noChangeArrowheads="1"/>
            </p:cNvSpPr>
            <p:nvPr/>
          </p:nvSpPr>
          <p:spPr bwMode="auto">
            <a:xfrm>
              <a:off x="2880" y="2496"/>
              <a:ext cx="28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The choice of       . The red dashed line represent where the threshold is selected</a:t>
              </a:r>
            </a:p>
          </p:txBody>
        </p:sp>
        <p:graphicFrame>
          <p:nvGraphicFramePr>
            <p:cNvPr id="26" name="Object 33"/>
            <p:cNvGraphicFramePr>
              <a:graphicFrameLocks noChangeAspect="1"/>
            </p:cNvGraphicFramePr>
            <p:nvPr/>
          </p:nvGraphicFramePr>
          <p:xfrm>
            <a:off x="3840" y="2448"/>
            <a:ext cx="209" cy="283"/>
          </p:xfrm>
          <a:graphic>
            <a:graphicData uri="http://schemas.openxmlformats.org/presentationml/2006/ole">
              <mc:AlternateContent xmlns:mc="http://schemas.openxmlformats.org/markup-compatibility/2006">
                <mc:Choice xmlns:v="urn:schemas-microsoft-com:vml" Requires="v">
                  <p:oleObj spid="_x0000_s35887" name="公式" r:id="rId11" imgW="177646" imgH="241091" progId="Equation.3">
                    <p:embed/>
                  </p:oleObj>
                </mc:Choice>
                <mc:Fallback>
                  <p:oleObj name="公式" r:id="rId11" imgW="177646" imgH="24109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0" y="2448"/>
                          <a:ext cx="209"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656952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64"/>
                                        </p:tgtEl>
                                        <p:attrNameLst>
                                          <p:attrName>style.visibility</p:attrName>
                                        </p:attrNameLst>
                                      </p:cBhvr>
                                      <p:to>
                                        <p:strVal val="visible"/>
                                      </p:to>
                                    </p:set>
                                    <p:anim calcmode="lin" valueType="num">
                                      <p:cBhvr additive="base">
                                        <p:cTn id="7" dur="500" fill="hold"/>
                                        <p:tgtEl>
                                          <p:spTgt spid="23564"/>
                                        </p:tgtEl>
                                        <p:attrNameLst>
                                          <p:attrName>ppt_x</p:attrName>
                                        </p:attrNameLst>
                                      </p:cBhvr>
                                      <p:tavLst>
                                        <p:tav tm="0">
                                          <p:val>
                                            <p:strVal val="#ppt_x"/>
                                          </p:val>
                                        </p:tav>
                                        <p:tav tm="100000">
                                          <p:val>
                                            <p:strVal val="#ppt_x"/>
                                          </p:val>
                                        </p:tav>
                                      </p:tavLst>
                                    </p:anim>
                                    <p:anim calcmode="lin" valueType="num">
                                      <p:cBhvr additive="base">
                                        <p:cTn id="8" dur="500" fill="hold"/>
                                        <p:tgtEl>
                                          <p:spTgt spid="2356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565"/>
                                        </p:tgtEl>
                                        <p:attrNameLst>
                                          <p:attrName>style.visibility</p:attrName>
                                        </p:attrNameLst>
                                      </p:cBhvr>
                                      <p:to>
                                        <p:strVal val="visible"/>
                                      </p:to>
                                    </p:set>
                                    <p:anim calcmode="lin" valueType="num">
                                      <p:cBhvr additive="base">
                                        <p:cTn id="11" dur="500" fill="hold"/>
                                        <p:tgtEl>
                                          <p:spTgt spid="23565"/>
                                        </p:tgtEl>
                                        <p:attrNameLst>
                                          <p:attrName>ppt_x</p:attrName>
                                        </p:attrNameLst>
                                      </p:cBhvr>
                                      <p:tavLst>
                                        <p:tav tm="0">
                                          <p:val>
                                            <p:strVal val="#ppt_x"/>
                                          </p:val>
                                        </p:tav>
                                        <p:tav tm="100000">
                                          <p:val>
                                            <p:strVal val="#ppt_x"/>
                                          </p:val>
                                        </p:tav>
                                      </p:tavLst>
                                    </p:anim>
                                    <p:anim calcmode="lin" valueType="num">
                                      <p:cBhvr additive="base">
                                        <p:cTn id="12" dur="500" fill="hold"/>
                                        <p:tgtEl>
                                          <p:spTgt spid="2356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58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359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5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2D5A5FD-4F4B-4D76-8327-ED387365FB55}" type="slidenum">
              <a:rPr lang="en-US" altLang="zh-CN" sz="1400" smtClean="0"/>
              <a:pPr>
                <a:spcBef>
                  <a:spcPct val="0"/>
                </a:spcBef>
                <a:buFontTx/>
                <a:buNone/>
              </a:pPr>
              <a:t>24</a:t>
            </a:fld>
            <a:endParaRPr lang="en-US" altLang="zh-CN" sz="1400" smtClean="0"/>
          </a:p>
        </p:txBody>
      </p:sp>
      <p:sp>
        <p:nvSpPr>
          <p:cNvPr id="21507" name="Text Box 4"/>
          <p:cNvSpPr txBox="1">
            <a:spLocks noChangeArrowheads="1"/>
          </p:cNvSpPr>
          <p:nvPr/>
        </p:nvSpPr>
        <p:spPr bwMode="auto">
          <a:xfrm>
            <a:off x="304800" y="685800"/>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 </a:t>
            </a:r>
            <a:r>
              <a:rPr lang="en-US" altLang="zh-CN" sz="2400"/>
              <a:t>Normal estimation</a:t>
            </a:r>
          </a:p>
        </p:txBody>
      </p:sp>
      <p:pic>
        <p:nvPicPr>
          <p:cNvPr id="2150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09800"/>
            <a:ext cx="236220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286000"/>
            <a:ext cx="235267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510" name="Group 32"/>
          <p:cNvGrpSpPr>
            <a:grpSpLocks/>
          </p:cNvGrpSpPr>
          <p:nvPr/>
        </p:nvGrpSpPr>
        <p:grpSpPr bwMode="auto">
          <a:xfrm>
            <a:off x="6400800" y="1981200"/>
            <a:ext cx="2533650" cy="2352675"/>
            <a:chOff x="4032" y="1056"/>
            <a:chExt cx="1596" cy="1482"/>
          </a:xfrm>
        </p:grpSpPr>
        <p:pic>
          <p:nvPicPr>
            <p:cNvPr id="21514" name="Picture 28"/>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t="15686"/>
            <a:stretch>
              <a:fillRect/>
            </a:stretch>
          </p:blipFill>
          <p:spPr bwMode="auto">
            <a:xfrm>
              <a:off x="4032" y="1248"/>
              <a:ext cx="1596" cy="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5" name="Line 29"/>
            <p:cNvSpPr>
              <a:spLocks noChangeShapeType="1"/>
            </p:cNvSpPr>
            <p:nvPr/>
          </p:nvSpPr>
          <p:spPr bwMode="auto">
            <a:xfrm flipV="1">
              <a:off x="5411" y="1056"/>
              <a:ext cx="0" cy="192"/>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511" name="Text Box 33"/>
          <p:cNvSpPr txBox="1">
            <a:spLocks noChangeArrowheads="1"/>
          </p:cNvSpPr>
          <p:nvPr/>
        </p:nvSpPr>
        <p:spPr bwMode="auto">
          <a:xfrm>
            <a:off x="609600" y="4572000"/>
            <a:ext cx="2057400" cy="6413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Given a point and its neighbourhood.</a:t>
            </a:r>
          </a:p>
        </p:txBody>
      </p:sp>
      <p:sp>
        <p:nvSpPr>
          <p:cNvPr id="21512" name="Text Box 34"/>
          <p:cNvSpPr txBox="1">
            <a:spLocks noChangeArrowheads="1"/>
          </p:cNvSpPr>
          <p:nvPr/>
        </p:nvSpPr>
        <p:spPr bwMode="auto">
          <a:xfrm>
            <a:off x="3657600" y="4648200"/>
            <a:ext cx="2133600" cy="6413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The result of segmentation.</a:t>
            </a:r>
          </a:p>
        </p:txBody>
      </p:sp>
      <p:sp>
        <p:nvSpPr>
          <p:cNvPr id="21513" name="Text Box 35"/>
          <p:cNvSpPr txBox="1">
            <a:spLocks noChangeArrowheads="1"/>
          </p:cNvSpPr>
          <p:nvPr/>
        </p:nvSpPr>
        <p:spPr bwMode="auto">
          <a:xfrm>
            <a:off x="6324600" y="4648200"/>
            <a:ext cx="2819400" cy="6413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Choose a neighbourhood and estimate the normal.</a:t>
            </a:r>
          </a:p>
        </p:txBody>
      </p:sp>
    </p:spTree>
    <p:extLst>
      <p:ext uri="{BB962C8B-B14F-4D97-AF65-F5344CB8AC3E}">
        <p14:creationId xmlns:p14="http://schemas.microsoft.com/office/powerpoint/2010/main" val="5095569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a:xfrm>
            <a:off x="457200" y="0"/>
            <a:ext cx="8229600" cy="914400"/>
          </a:xfrm>
        </p:spPr>
        <p:txBody>
          <a:bodyPr/>
          <a:lstStyle/>
          <a:p>
            <a:r>
              <a:rPr lang="en-US" altLang="zh-CN" sz="4000" b="1" smtClean="0"/>
              <a:t>Outline</a:t>
            </a:r>
            <a:endParaRPr lang="zh-CN" altLang="en-US" sz="4000" smtClean="0"/>
          </a:p>
        </p:txBody>
      </p:sp>
      <p:sp>
        <p:nvSpPr>
          <p:cNvPr id="11267" name="内容占位符 2"/>
          <p:cNvSpPr>
            <a:spLocks noGrp="1"/>
          </p:cNvSpPr>
          <p:nvPr>
            <p:ph idx="1"/>
          </p:nvPr>
        </p:nvSpPr>
        <p:spPr>
          <a:xfrm>
            <a:off x="457200" y="1371600"/>
            <a:ext cx="8458200" cy="5029200"/>
          </a:xfrm>
        </p:spPr>
        <p:txBody>
          <a:bodyPr/>
          <a:lstStyle/>
          <a:p>
            <a:pPr eaLnBrk="1" hangingPunct="1">
              <a:spcBef>
                <a:spcPct val="50000"/>
              </a:spcBef>
              <a:defRPr/>
            </a:pPr>
            <a:r>
              <a:rPr lang="en-US" altLang="zh-CN" sz="2800" b="1" dirty="0" smtClean="0">
                <a:solidFill>
                  <a:schemeClr val="bg1">
                    <a:lumMod val="50000"/>
                  </a:schemeClr>
                </a:solidFill>
              </a:rPr>
              <a:t>Related works</a:t>
            </a:r>
          </a:p>
          <a:p>
            <a:pPr eaLnBrk="1" hangingPunct="1">
              <a:spcBef>
                <a:spcPct val="50000"/>
              </a:spcBef>
              <a:defRPr/>
            </a:pPr>
            <a:r>
              <a:rPr lang="en-US" altLang="zh-CN" sz="2800" b="1" dirty="0" smtClean="0">
                <a:solidFill>
                  <a:schemeClr val="bg1">
                    <a:lumMod val="50000"/>
                  </a:schemeClr>
                </a:solidFill>
              </a:rPr>
              <a:t>Our method </a:t>
            </a:r>
          </a:p>
          <a:p>
            <a:pPr lvl="1" eaLnBrk="1" hangingPunct="1">
              <a:spcBef>
                <a:spcPct val="50000"/>
              </a:spcBef>
              <a:defRPr/>
            </a:pPr>
            <a:r>
              <a:rPr lang="en-US" altLang="zh-CN" sz="2400" dirty="0" smtClean="0">
                <a:solidFill>
                  <a:schemeClr val="bg1">
                    <a:lumMod val="50000"/>
                  </a:schemeClr>
                </a:solidFill>
              </a:rPr>
              <a:t> Basics of the method</a:t>
            </a:r>
          </a:p>
          <a:p>
            <a:pPr lvl="1" eaLnBrk="1" hangingPunct="1">
              <a:spcBef>
                <a:spcPct val="50000"/>
              </a:spcBef>
              <a:defRPr/>
            </a:pPr>
            <a:r>
              <a:rPr lang="en-US" altLang="zh-CN" sz="2400" dirty="0" smtClean="0">
                <a:solidFill>
                  <a:schemeClr val="bg1">
                    <a:lumMod val="50000"/>
                  </a:schemeClr>
                </a:solidFill>
              </a:rPr>
              <a:t> Low-rank subspace clustering framework with prior knowledge (LRSCPK) </a:t>
            </a:r>
          </a:p>
          <a:p>
            <a:pPr lvl="1" eaLnBrk="1" hangingPunct="1">
              <a:spcBef>
                <a:spcPct val="50000"/>
              </a:spcBef>
              <a:defRPr/>
            </a:pPr>
            <a:r>
              <a:rPr lang="en-US" altLang="zh-CN" sz="2400" dirty="0" smtClean="0">
                <a:solidFill>
                  <a:schemeClr val="bg1">
                    <a:lumMod val="50000"/>
                  </a:schemeClr>
                </a:solidFill>
              </a:rPr>
              <a:t> LRSCPK for normal estimation</a:t>
            </a:r>
          </a:p>
          <a:p>
            <a:pPr eaLnBrk="1" hangingPunct="1">
              <a:spcBef>
                <a:spcPct val="50000"/>
              </a:spcBef>
              <a:defRPr/>
            </a:pPr>
            <a:r>
              <a:rPr lang="en-US" altLang="zh-CN" sz="2800" b="1" dirty="0" smtClean="0"/>
              <a:t>Experiments</a:t>
            </a:r>
          </a:p>
          <a:p>
            <a:pPr eaLnBrk="1" hangingPunct="1">
              <a:spcBef>
                <a:spcPct val="50000"/>
              </a:spcBef>
              <a:buFontTx/>
              <a:buChar char="-"/>
              <a:defRPr/>
            </a:pPr>
            <a:endParaRPr lang="en-US" altLang="zh-CN" b="1" dirty="0" smtClean="0"/>
          </a:p>
          <a:p>
            <a:pPr eaLnBrk="1" hangingPunct="1">
              <a:spcBef>
                <a:spcPct val="50000"/>
              </a:spcBef>
              <a:buFontTx/>
              <a:buChar char="-"/>
              <a:defRPr/>
            </a:pPr>
            <a:endParaRPr lang="en-US" altLang="zh-CN" dirty="0" smtClean="0"/>
          </a:p>
          <a:p>
            <a:pPr eaLnBrk="1" hangingPunct="1">
              <a:spcBef>
                <a:spcPct val="50000"/>
              </a:spcBef>
              <a:defRPr/>
            </a:pPr>
            <a:endParaRPr lang="en-US" altLang="zh-CN" b="1" dirty="0" smtClean="0"/>
          </a:p>
          <a:p>
            <a:pPr eaLnBrk="1" hangingPunct="1">
              <a:spcBef>
                <a:spcPct val="50000"/>
              </a:spcBef>
              <a:defRPr/>
            </a:pPr>
            <a:endParaRPr lang="en-US" altLang="zh-CN" b="1" dirty="0" smtClean="0"/>
          </a:p>
        </p:txBody>
      </p:sp>
      <p:sp>
        <p:nvSpPr>
          <p:cNvPr id="3076"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1A96CFF-886A-4A5D-897C-5882D84BE3DF}" type="slidenum">
              <a:rPr lang="en-US" altLang="zh-CN" sz="1400" smtClean="0"/>
              <a:pPr>
                <a:spcBef>
                  <a:spcPct val="0"/>
                </a:spcBef>
                <a:buFontTx/>
                <a:buNone/>
              </a:pPr>
              <a:t>25</a:t>
            </a:fld>
            <a:endParaRPr lang="en-US" altLang="zh-CN" sz="1400" smtClean="0"/>
          </a:p>
        </p:txBody>
      </p:sp>
    </p:spTree>
    <p:extLst>
      <p:ext uri="{BB962C8B-B14F-4D97-AF65-F5344CB8AC3E}">
        <p14:creationId xmlns:p14="http://schemas.microsoft.com/office/powerpoint/2010/main" val="16383190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2"/>
          </p:nvPr>
        </p:nvSpPr>
        <p:spPr>
          <a:xfrm>
            <a:off x="7391400" y="6245225"/>
            <a:ext cx="1295400" cy="476250"/>
          </a:xfrm>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BFCBB43-1525-487C-846C-DD72A21F72E7}" type="slidenum">
              <a:rPr lang="en-US" altLang="zh-CN" sz="1400" smtClean="0"/>
              <a:pPr>
                <a:spcBef>
                  <a:spcPct val="0"/>
                </a:spcBef>
                <a:buFontTx/>
                <a:buNone/>
              </a:pPr>
              <a:t>26</a:t>
            </a:fld>
            <a:endParaRPr lang="en-US" altLang="zh-CN" sz="1400" smtClean="0"/>
          </a:p>
        </p:txBody>
      </p:sp>
      <p:sp>
        <p:nvSpPr>
          <p:cNvPr id="5123" name="Rectangle 4"/>
          <p:cNvSpPr>
            <a:spLocks noChangeArrowheads="1"/>
          </p:cNvSpPr>
          <p:nvPr/>
        </p:nvSpPr>
        <p:spPr bwMode="auto">
          <a:xfrm>
            <a:off x="228600" y="304800"/>
            <a:ext cx="489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Sharp features with shallow angles</a:t>
            </a:r>
          </a:p>
        </p:txBody>
      </p:sp>
      <p:pic>
        <p:nvPicPr>
          <p:cNvPr id="512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1066800"/>
            <a:ext cx="6172200" cy="489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5" name="Text Box 6"/>
          <p:cNvSpPr txBox="1">
            <a:spLocks noChangeArrowheads="1"/>
          </p:cNvSpPr>
          <p:nvPr/>
        </p:nvSpPr>
        <p:spPr bwMode="auto">
          <a:xfrm>
            <a:off x="2393950" y="5995988"/>
            <a:ext cx="19113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PCA</a:t>
            </a:r>
          </a:p>
          <a:p>
            <a:pPr algn="ctr" eaLnBrk="1" hangingPunct="1">
              <a:spcBef>
                <a:spcPct val="50000"/>
              </a:spcBef>
              <a:buFontTx/>
              <a:buNone/>
            </a:pPr>
            <a:r>
              <a:rPr lang="en-US" altLang="zh-CN" sz="1400"/>
              <a:t>[Hoppe et al. 92]</a:t>
            </a:r>
            <a:endParaRPr lang="en-US" altLang="zh-CN" sz="1800"/>
          </a:p>
        </p:txBody>
      </p:sp>
      <p:sp>
        <p:nvSpPr>
          <p:cNvPr id="5126" name="Text Box 8"/>
          <p:cNvSpPr txBox="1">
            <a:spLocks noChangeArrowheads="1"/>
          </p:cNvSpPr>
          <p:nvPr/>
        </p:nvSpPr>
        <p:spPr bwMode="auto">
          <a:xfrm>
            <a:off x="5562600" y="6035675"/>
            <a:ext cx="16002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HF </a:t>
            </a:r>
          </a:p>
          <a:p>
            <a:pPr algn="ctr" eaLnBrk="1" hangingPunct="1">
              <a:spcBef>
                <a:spcPct val="50000"/>
              </a:spcBef>
              <a:buFontTx/>
              <a:buNone/>
            </a:pPr>
            <a:r>
              <a:rPr lang="en-US" altLang="zh-CN" sz="1400"/>
              <a:t>[Boulch et al. 12]</a:t>
            </a:r>
          </a:p>
        </p:txBody>
      </p:sp>
      <p:sp>
        <p:nvSpPr>
          <p:cNvPr id="5127" name="Text Box 9"/>
          <p:cNvSpPr txBox="1">
            <a:spLocks noChangeArrowheads="1"/>
          </p:cNvSpPr>
          <p:nvPr/>
        </p:nvSpPr>
        <p:spPr bwMode="auto">
          <a:xfrm>
            <a:off x="7391400" y="6002338"/>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OUR</a:t>
            </a:r>
          </a:p>
        </p:txBody>
      </p:sp>
      <p:sp>
        <p:nvSpPr>
          <p:cNvPr id="5128" name="Rectangle 10"/>
          <p:cNvSpPr>
            <a:spLocks noChangeArrowheads="1"/>
          </p:cNvSpPr>
          <p:nvPr/>
        </p:nvSpPr>
        <p:spPr bwMode="auto">
          <a:xfrm>
            <a:off x="228600" y="1524000"/>
            <a:ext cx="2165350" cy="646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results rendered using surfels</a:t>
            </a:r>
          </a:p>
        </p:txBody>
      </p:sp>
      <p:sp>
        <p:nvSpPr>
          <p:cNvPr id="5129" name="Rectangle 11"/>
          <p:cNvSpPr>
            <a:spLocks noChangeArrowheads="1"/>
          </p:cNvSpPr>
          <p:nvPr/>
        </p:nvSpPr>
        <p:spPr bwMode="auto">
          <a:xfrm>
            <a:off x="228600" y="3048000"/>
            <a:ext cx="2209800" cy="6413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visualization of  bad points</a:t>
            </a:r>
          </a:p>
        </p:txBody>
      </p:sp>
      <p:sp>
        <p:nvSpPr>
          <p:cNvPr id="5130" name="Rectangle 12"/>
          <p:cNvSpPr>
            <a:spLocks noChangeArrowheads="1"/>
          </p:cNvSpPr>
          <p:nvPr/>
        </p:nvSpPr>
        <p:spPr bwMode="auto">
          <a:xfrm>
            <a:off x="304800" y="4876800"/>
            <a:ext cx="2133600" cy="6413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top view of the generated normals</a:t>
            </a:r>
          </a:p>
        </p:txBody>
      </p:sp>
      <p:sp>
        <p:nvSpPr>
          <p:cNvPr id="5131" name="Rectangle 14"/>
          <p:cNvSpPr>
            <a:spLocks noChangeArrowheads="1"/>
          </p:cNvSpPr>
          <p:nvPr/>
        </p:nvSpPr>
        <p:spPr bwMode="auto">
          <a:xfrm>
            <a:off x="6781800" y="304800"/>
            <a:ext cx="2286000" cy="64135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sz="1800" b="1"/>
              <a:t>Octahedron model</a:t>
            </a:r>
            <a:r>
              <a:rPr lang="en-US" altLang="zh-CN" sz="1800" b="1"/>
              <a:t> with 50% noise</a:t>
            </a:r>
          </a:p>
        </p:txBody>
      </p:sp>
      <p:sp>
        <p:nvSpPr>
          <p:cNvPr id="5132" name="Text Box 6"/>
          <p:cNvSpPr txBox="1">
            <a:spLocks noChangeArrowheads="1"/>
          </p:cNvSpPr>
          <p:nvPr/>
        </p:nvSpPr>
        <p:spPr bwMode="auto">
          <a:xfrm>
            <a:off x="3879850" y="6019800"/>
            <a:ext cx="19113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RNE</a:t>
            </a:r>
          </a:p>
          <a:p>
            <a:pPr algn="ctr" eaLnBrk="1" hangingPunct="1">
              <a:spcBef>
                <a:spcPct val="50000"/>
              </a:spcBef>
              <a:buFontTx/>
              <a:buNone/>
            </a:pPr>
            <a:r>
              <a:rPr lang="en-US" altLang="zh-CN" sz="1400"/>
              <a:t>[Li et al. 10]</a:t>
            </a:r>
            <a:endParaRPr lang="en-US" altLang="zh-CN" sz="1800"/>
          </a:p>
        </p:txBody>
      </p:sp>
    </p:spTree>
    <p:extLst>
      <p:ext uri="{BB962C8B-B14F-4D97-AF65-F5344CB8AC3E}">
        <p14:creationId xmlns:p14="http://schemas.microsoft.com/office/powerpoint/2010/main" val="1396516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D50B85A-8DB6-4643-A3EB-9BA03176DC0B}" type="slidenum">
              <a:rPr lang="en-US" altLang="zh-CN" sz="1400" smtClean="0"/>
              <a:pPr>
                <a:spcBef>
                  <a:spcPct val="0"/>
                </a:spcBef>
                <a:buFontTx/>
                <a:buNone/>
              </a:pPr>
              <a:t>27</a:t>
            </a:fld>
            <a:endParaRPr lang="en-US" altLang="zh-CN" sz="1400" smtClean="0"/>
          </a:p>
        </p:txBody>
      </p:sp>
      <p:sp>
        <p:nvSpPr>
          <p:cNvPr id="7171" name="Rectangle 2"/>
          <p:cNvSpPr>
            <a:spLocks noChangeArrowheads="1"/>
          </p:cNvSpPr>
          <p:nvPr/>
        </p:nvSpPr>
        <p:spPr bwMode="auto">
          <a:xfrm>
            <a:off x="0" y="381000"/>
            <a:ext cx="5053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sz="2400"/>
              <a:t>Neighborhood with multiple features</a:t>
            </a:r>
            <a:endParaRPr lang="en-US" altLang="zh-CN" sz="2400"/>
          </a:p>
        </p:txBody>
      </p:sp>
      <p:sp>
        <p:nvSpPr>
          <p:cNvPr id="7172" name="Text Box 4"/>
          <p:cNvSpPr txBox="1">
            <a:spLocks noChangeArrowheads="1"/>
          </p:cNvSpPr>
          <p:nvPr/>
        </p:nvSpPr>
        <p:spPr bwMode="auto">
          <a:xfrm>
            <a:off x="2667000" y="60960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PCA</a:t>
            </a:r>
          </a:p>
        </p:txBody>
      </p:sp>
      <p:sp>
        <p:nvSpPr>
          <p:cNvPr id="7173" name="Text Box 5"/>
          <p:cNvSpPr txBox="1">
            <a:spLocks noChangeArrowheads="1"/>
          </p:cNvSpPr>
          <p:nvPr/>
        </p:nvSpPr>
        <p:spPr bwMode="auto">
          <a:xfrm>
            <a:off x="4267200" y="60960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RNE</a:t>
            </a:r>
          </a:p>
        </p:txBody>
      </p:sp>
      <p:sp>
        <p:nvSpPr>
          <p:cNvPr id="7174" name="Text Box 6"/>
          <p:cNvSpPr txBox="1">
            <a:spLocks noChangeArrowheads="1"/>
          </p:cNvSpPr>
          <p:nvPr/>
        </p:nvSpPr>
        <p:spPr bwMode="auto">
          <a:xfrm>
            <a:off x="5943600" y="60960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HF</a:t>
            </a:r>
          </a:p>
        </p:txBody>
      </p:sp>
      <p:sp>
        <p:nvSpPr>
          <p:cNvPr id="7175" name="Text Box 7"/>
          <p:cNvSpPr txBox="1">
            <a:spLocks noChangeArrowheads="1"/>
          </p:cNvSpPr>
          <p:nvPr/>
        </p:nvSpPr>
        <p:spPr bwMode="auto">
          <a:xfrm>
            <a:off x="7391400" y="60960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OUR</a:t>
            </a:r>
          </a:p>
        </p:txBody>
      </p:sp>
      <p:sp>
        <p:nvSpPr>
          <p:cNvPr id="7176" name="Rectangle 8"/>
          <p:cNvSpPr>
            <a:spLocks noChangeArrowheads="1"/>
          </p:cNvSpPr>
          <p:nvPr/>
        </p:nvSpPr>
        <p:spPr bwMode="auto">
          <a:xfrm>
            <a:off x="228600" y="1524000"/>
            <a:ext cx="2165350" cy="6413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results rendering using surfels</a:t>
            </a:r>
          </a:p>
        </p:txBody>
      </p:sp>
      <p:sp>
        <p:nvSpPr>
          <p:cNvPr id="7177" name="Rectangle 9"/>
          <p:cNvSpPr>
            <a:spLocks noChangeArrowheads="1"/>
          </p:cNvSpPr>
          <p:nvPr/>
        </p:nvSpPr>
        <p:spPr bwMode="auto">
          <a:xfrm>
            <a:off x="228600" y="3048000"/>
            <a:ext cx="2209800" cy="6413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visualization of  bad points</a:t>
            </a:r>
          </a:p>
        </p:txBody>
      </p:sp>
      <p:sp>
        <p:nvSpPr>
          <p:cNvPr id="7178" name="Rectangle 10"/>
          <p:cNvSpPr>
            <a:spLocks noChangeArrowheads="1"/>
          </p:cNvSpPr>
          <p:nvPr/>
        </p:nvSpPr>
        <p:spPr bwMode="auto">
          <a:xfrm>
            <a:off x="304800" y="4876800"/>
            <a:ext cx="2133600" cy="6413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top view of the generated normals</a:t>
            </a:r>
          </a:p>
        </p:txBody>
      </p:sp>
      <p:pic>
        <p:nvPicPr>
          <p:cNvPr id="717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371600"/>
            <a:ext cx="6248400" cy="447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0" name="Rectangle 13"/>
          <p:cNvSpPr>
            <a:spLocks noChangeArrowheads="1"/>
          </p:cNvSpPr>
          <p:nvPr/>
        </p:nvSpPr>
        <p:spPr bwMode="auto">
          <a:xfrm>
            <a:off x="6858000" y="381000"/>
            <a:ext cx="1981200" cy="64135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t>Fandisk model with 50% noise</a:t>
            </a:r>
          </a:p>
        </p:txBody>
      </p:sp>
    </p:spTree>
    <p:extLst>
      <p:ext uri="{BB962C8B-B14F-4D97-AF65-F5344CB8AC3E}">
        <p14:creationId xmlns:p14="http://schemas.microsoft.com/office/powerpoint/2010/main" val="5019288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A2FA04E-F536-4251-A2FB-EE1E8860BAEA}" type="slidenum">
              <a:rPr lang="en-US" altLang="zh-CN" sz="1400" smtClean="0"/>
              <a:pPr>
                <a:spcBef>
                  <a:spcPct val="0"/>
                </a:spcBef>
                <a:buFontTx/>
                <a:buNone/>
              </a:pPr>
              <a:t>28</a:t>
            </a:fld>
            <a:endParaRPr lang="en-US" altLang="zh-CN" sz="1400" smtClean="0"/>
          </a:p>
        </p:txBody>
      </p:sp>
      <p:pic>
        <p:nvPicPr>
          <p:cNvPr id="338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837113"/>
            <a:ext cx="2286000" cy="202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0" name="Rectangle 4"/>
          <p:cNvSpPr>
            <a:spLocks noChangeArrowheads="1"/>
          </p:cNvSpPr>
          <p:nvPr/>
        </p:nvSpPr>
        <p:spPr bwMode="auto">
          <a:xfrm>
            <a:off x="457200" y="384175"/>
            <a:ext cx="3762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The bad point distributions</a:t>
            </a:r>
          </a:p>
        </p:txBody>
      </p:sp>
      <p:pic>
        <p:nvPicPr>
          <p:cNvPr id="922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965200"/>
            <a:ext cx="4725988"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966788"/>
            <a:ext cx="4724400" cy="352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3" name="Rectangle 7"/>
          <p:cNvSpPr>
            <a:spLocks noChangeArrowheads="1"/>
          </p:cNvSpPr>
          <p:nvPr/>
        </p:nvSpPr>
        <p:spPr bwMode="auto">
          <a:xfrm>
            <a:off x="1295400" y="4495800"/>
            <a:ext cx="206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Octahedron model</a:t>
            </a:r>
          </a:p>
        </p:txBody>
      </p:sp>
      <p:sp>
        <p:nvSpPr>
          <p:cNvPr id="9224" name="Rectangle 8"/>
          <p:cNvSpPr>
            <a:spLocks noChangeArrowheads="1"/>
          </p:cNvSpPr>
          <p:nvPr/>
        </p:nvSpPr>
        <p:spPr bwMode="auto">
          <a:xfrm>
            <a:off x="6019800" y="4495800"/>
            <a:ext cx="167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Fandisk model</a:t>
            </a:r>
          </a:p>
        </p:txBody>
      </p:sp>
      <p:grpSp>
        <p:nvGrpSpPr>
          <p:cNvPr id="33804" name="Group 12"/>
          <p:cNvGrpSpPr>
            <a:grpSpLocks/>
          </p:cNvGrpSpPr>
          <p:nvPr/>
        </p:nvGrpSpPr>
        <p:grpSpPr bwMode="auto">
          <a:xfrm>
            <a:off x="2743200" y="5334000"/>
            <a:ext cx="4419600" cy="1066800"/>
            <a:chOff x="1728" y="3360"/>
            <a:chExt cx="2784" cy="672"/>
          </a:xfrm>
        </p:grpSpPr>
        <p:sp>
          <p:nvSpPr>
            <p:cNvPr id="9226" name="Oval 10"/>
            <p:cNvSpPr>
              <a:spLocks noChangeArrowheads="1"/>
            </p:cNvSpPr>
            <p:nvPr/>
          </p:nvSpPr>
          <p:spPr bwMode="auto">
            <a:xfrm>
              <a:off x="3696" y="3360"/>
              <a:ext cx="816" cy="432"/>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rgbClr val="FFCC99">
                      <a:alpha val="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27" name="AutoShape 11"/>
            <p:cNvSpPr>
              <a:spLocks/>
            </p:cNvSpPr>
            <p:nvPr/>
          </p:nvSpPr>
          <p:spPr bwMode="auto">
            <a:xfrm>
              <a:off x="1728" y="3648"/>
              <a:ext cx="1632" cy="384"/>
            </a:xfrm>
            <a:prstGeom prst="borderCallout2">
              <a:avLst>
                <a:gd name="adj1" fmla="val 18750"/>
                <a:gd name="adj2" fmla="val 102940"/>
                <a:gd name="adj3" fmla="val 18750"/>
                <a:gd name="adj4" fmla="val 110171"/>
                <a:gd name="adj5" fmla="val 0"/>
                <a:gd name="adj6" fmla="val 117648"/>
              </a:avLst>
            </a:prstGeom>
            <a:solidFill>
              <a:srgbClr val="FFCC99"/>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These points could have two directions.</a:t>
              </a:r>
            </a:p>
          </p:txBody>
        </p:sp>
      </p:grpSp>
    </p:spTree>
    <p:extLst>
      <p:ext uri="{BB962C8B-B14F-4D97-AF65-F5344CB8AC3E}">
        <p14:creationId xmlns:p14="http://schemas.microsoft.com/office/powerpoint/2010/main" val="338646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801"/>
                                        </p:tgtEl>
                                        <p:attrNameLst>
                                          <p:attrName>style.visibility</p:attrName>
                                        </p:attrNameLst>
                                      </p:cBhvr>
                                      <p:to>
                                        <p:strVal val="visible"/>
                                      </p:to>
                                    </p:set>
                                    <p:anim calcmode="lin" valueType="num">
                                      <p:cBhvr additive="base">
                                        <p:cTn id="7" dur="500" fill="hold"/>
                                        <p:tgtEl>
                                          <p:spTgt spid="33801"/>
                                        </p:tgtEl>
                                        <p:attrNameLst>
                                          <p:attrName>ppt_x</p:attrName>
                                        </p:attrNameLst>
                                      </p:cBhvr>
                                      <p:tavLst>
                                        <p:tav tm="0">
                                          <p:val>
                                            <p:strVal val="#ppt_x"/>
                                          </p:val>
                                        </p:tav>
                                        <p:tav tm="100000">
                                          <p:val>
                                            <p:strVal val="#ppt_x"/>
                                          </p:val>
                                        </p:tav>
                                      </p:tavLst>
                                    </p:anim>
                                    <p:anim calcmode="lin" valueType="num">
                                      <p:cBhvr additive="base">
                                        <p:cTn id="8" dur="500" fill="hold"/>
                                        <p:tgtEl>
                                          <p:spTgt spid="3380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804"/>
                                        </p:tgtEl>
                                        <p:attrNameLst>
                                          <p:attrName>style.visibility</p:attrName>
                                        </p:attrNameLst>
                                      </p:cBhvr>
                                      <p:to>
                                        <p:strVal val="visible"/>
                                      </p:to>
                                    </p:set>
                                    <p:anim calcmode="lin" valueType="num">
                                      <p:cBhvr additive="base">
                                        <p:cTn id="13" dur="500" fill="hold"/>
                                        <p:tgtEl>
                                          <p:spTgt spid="33804"/>
                                        </p:tgtEl>
                                        <p:attrNameLst>
                                          <p:attrName>ppt_x</p:attrName>
                                        </p:attrNameLst>
                                      </p:cBhvr>
                                      <p:tavLst>
                                        <p:tav tm="0">
                                          <p:val>
                                            <p:strVal val="#ppt_x"/>
                                          </p:val>
                                        </p:tav>
                                        <p:tav tm="100000">
                                          <p:val>
                                            <p:strVal val="#ppt_x"/>
                                          </p:val>
                                        </p:tav>
                                      </p:tavLst>
                                    </p:anim>
                                    <p:anim calcmode="lin" valueType="num">
                                      <p:cBhvr additive="base">
                                        <p:cTn id="14" dur="500" fill="hold"/>
                                        <p:tgtEl>
                                          <p:spTgt spid="338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9307AE7-7304-4B80-AAA0-9D7A7AF3803E}" type="slidenum">
              <a:rPr lang="en-US" altLang="zh-CN" sz="1400" smtClean="0"/>
              <a:pPr>
                <a:spcBef>
                  <a:spcPct val="0"/>
                </a:spcBef>
                <a:buFontTx/>
                <a:buNone/>
              </a:pPr>
              <a:t>29</a:t>
            </a:fld>
            <a:endParaRPr lang="en-US" altLang="zh-CN" sz="1400" smtClean="0"/>
          </a:p>
        </p:txBody>
      </p:sp>
      <p:sp>
        <p:nvSpPr>
          <p:cNvPr id="11267" name="Rectangle 2"/>
          <p:cNvSpPr>
            <a:spLocks noChangeArrowheads="1"/>
          </p:cNvSpPr>
          <p:nvPr/>
        </p:nvSpPr>
        <p:spPr bwMode="auto">
          <a:xfrm>
            <a:off x="304800" y="457200"/>
            <a:ext cx="5491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en-US" sz="2400"/>
              <a:t>Variational density near sharp features.</a:t>
            </a:r>
            <a:endParaRPr lang="en-US" altLang="zh-CN" sz="2400"/>
          </a:p>
        </p:txBody>
      </p:sp>
      <p:sp>
        <p:nvSpPr>
          <p:cNvPr id="11268" name="Text Box 3"/>
          <p:cNvSpPr txBox="1">
            <a:spLocks noChangeArrowheads="1"/>
          </p:cNvSpPr>
          <p:nvPr/>
        </p:nvSpPr>
        <p:spPr bwMode="auto">
          <a:xfrm>
            <a:off x="609600" y="5105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PCA</a:t>
            </a:r>
          </a:p>
        </p:txBody>
      </p:sp>
      <p:sp>
        <p:nvSpPr>
          <p:cNvPr id="11269" name="Text Box 4"/>
          <p:cNvSpPr txBox="1">
            <a:spLocks noChangeArrowheads="1"/>
          </p:cNvSpPr>
          <p:nvPr/>
        </p:nvSpPr>
        <p:spPr bwMode="auto">
          <a:xfrm>
            <a:off x="2819400" y="51054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RNE</a:t>
            </a:r>
          </a:p>
        </p:txBody>
      </p:sp>
      <p:sp>
        <p:nvSpPr>
          <p:cNvPr id="11270" name="Text Box 5"/>
          <p:cNvSpPr txBox="1">
            <a:spLocks noChangeArrowheads="1"/>
          </p:cNvSpPr>
          <p:nvPr/>
        </p:nvSpPr>
        <p:spPr bwMode="auto">
          <a:xfrm>
            <a:off x="5105400" y="51196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HF</a:t>
            </a:r>
          </a:p>
        </p:txBody>
      </p:sp>
      <p:sp>
        <p:nvSpPr>
          <p:cNvPr id="11271" name="Text Box 6"/>
          <p:cNvSpPr txBox="1">
            <a:spLocks noChangeArrowheads="1"/>
          </p:cNvSpPr>
          <p:nvPr/>
        </p:nvSpPr>
        <p:spPr bwMode="auto">
          <a:xfrm>
            <a:off x="7467600" y="51816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OUR</a:t>
            </a:r>
          </a:p>
        </p:txBody>
      </p:sp>
      <p:pic>
        <p:nvPicPr>
          <p:cNvPr id="1127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09800"/>
            <a:ext cx="86106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3" name="Rectangle 13"/>
          <p:cNvSpPr>
            <a:spLocks noChangeArrowheads="1"/>
          </p:cNvSpPr>
          <p:nvPr/>
        </p:nvSpPr>
        <p:spPr bwMode="auto">
          <a:xfrm>
            <a:off x="6629400" y="457200"/>
            <a:ext cx="2286000" cy="64135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t>Cube</a:t>
            </a:r>
            <a:r>
              <a:rPr lang="en-US" altLang="en-US" sz="1800" b="1"/>
              <a:t> model</a:t>
            </a:r>
            <a:r>
              <a:rPr lang="en-US" altLang="zh-CN" sz="1800" b="1"/>
              <a:t> with 50% noise</a:t>
            </a:r>
          </a:p>
        </p:txBody>
      </p:sp>
      <p:sp>
        <p:nvSpPr>
          <p:cNvPr id="11274" name="AutoShape 16"/>
          <p:cNvSpPr>
            <a:spLocks/>
          </p:cNvSpPr>
          <p:nvPr/>
        </p:nvSpPr>
        <p:spPr bwMode="auto">
          <a:xfrm>
            <a:off x="2438400" y="914400"/>
            <a:ext cx="1676400" cy="304800"/>
          </a:xfrm>
          <a:prstGeom prst="borderCallout2">
            <a:avLst>
              <a:gd name="adj1" fmla="val 37500"/>
              <a:gd name="adj2" fmla="val -4546"/>
              <a:gd name="adj3" fmla="val 37500"/>
              <a:gd name="adj4" fmla="val -71685"/>
              <a:gd name="adj5" fmla="val 559898"/>
              <a:gd name="adj6" fmla="val -105208"/>
            </a:avLst>
          </a:prstGeom>
          <a:solidFill>
            <a:srgbClr val="FFCC99"/>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t>Density:1 </a:t>
            </a:r>
          </a:p>
        </p:txBody>
      </p:sp>
      <p:sp>
        <p:nvSpPr>
          <p:cNvPr id="11275" name="AutoShape 17"/>
          <p:cNvSpPr>
            <a:spLocks/>
          </p:cNvSpPr>
          <p:nvPr/>
        </p:nvSpPr>
        <p:spPr bwMode="auto">
          <a:xfrm>
            <a:off x="3048000" y="1828800"/>
            <a:ext cx="1905000" cy="327025"/>
          </a:xfrm>
          <a:prstGeom prst="borderCallout2">
            <a:avLst>
              <a:gd name="adj1" fmla="val 34954"/>
              <a:gd name="adj2" fmla="val -4000"/>
              <a:gd name="adj3" fmla="val 34954"/>
              <a:gd name="adj4" fmla="val -43417"/>
              <a:gd name="adj5" fmla="val 261653"/>
              <a:gd name="adj6" fmla="val -60833"/>
            </a:avLst>
          </a:prstGeom>
          <a:solidFill>
            <a:srgbClr val="FFCC99"/>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t>Density:10</a:t>
            </a:r>
          </a:p>
        </p:txBody>
      </p:sp>
      <p:sp>
        <p:nvSpPr>
          <p:cNvPr id="11276" name="AutoShape 18"/>
          <p:cNvSpPr>
            <a:spLocks/>
          </p:cNvSpPr>
          <p:nvPr/>
        </p:nvSpPr>
        <p:spPr bwMode="auto">
          <a:xfrm>
            <a:off x="2667000" y="1371600"/>
            <a:ext cx="1752600" cy="304800"/>
          </a:xfrm>
          <a:prstGeom prst="borderCallout2">
            <a:avLst>
              <a:gd name="adj1" fmla="val 37500"/>
              <a:gd name="adj2" fmla="val -4347"/>
              <a:gd name="adj3" fmla="val 37500"/>
              <a:gd name="adj4" fmla="val -63407"/>
              <a:gd name="adj5" fmla="val 320833"/>
              <a:gd name="adj6" fmla="val -79440"/>
            </a:avLst>
          </a:prstGeom>
          <a:solidFill>
            <a:srgbClr val="FFCC99"/>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t>Density: 5</a:t>
            </a:r>
          </a:p>
        </p:txBody>
      </p:sp>
      <p:sp>
        <p:nvSpPr>
          <p:cNvPr id="11277" name="AutoShape 21"/>
          <p:cNvSpPr>
            <a:spLocks/>
          </p:cNvSpPr>
          <p:nvPr/>
        </p:nvSpPr>
        <p:spPr bwMode="auto">
          <a:xfrm>
            <a:off x="2514600" y="5486400"/>
            <a:ext cx="5638800" cy="838200"/>
          </a:xfrm>
          <a:prstGeom prst="borderCallout2">
            <a:avLst>
              <a:gd name="adj1" fmla="val 13634"/>
              <a:gd name="adj2" fmla="val -1352"/>
              <a:gd name="adj3" fmla="val 13634"/>
              <a:gd name="adj4" fmla="val -7713"/>
              <a:gd name="adj5" fmla="val -67236"/>
              <a:gd name="adj6" fmla="val -11542"/>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The bottom row contains the top view of computed normals of the front face of the Cube model.</a:t>
            </a:r>
          </a:p>
          <a:p>
            <a:pPr eaLnBrk="1" hangingPunct="1">
              <a:spcBef>
                <a:spcPct val="0"/>
              </a:spcBef>
              <a:buFontTx/>
              <a:buNone/>
            </a:pPr>
            <a:endParaRPr lang="en-US" altLang="zh-CN" sz="1800"/>
          </a:p>
        </p:txBody>
      </p:sp>
    </p:spTree>
    <p:extLst>
      <p:ext uri="{BB962C8B-B14F-4D97-AF65-F5344CB8AC3E}">
        <p14:creationId xmlns:p14="http://schemas.microsoft.com/office/powerpoint/2010/main" val="17537557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913"/>
            <a:ext cx="8229600" cy="647700"/>
          </a:xfrm>
        </p:spPr>
        <p:txBody>
          <a:bodyPr>
            <a:normAutofit fontScale="90000"/>
          </a:bodyPr>
          <a:lstStyle/>
          <a:p>
            <a:pPr>
              <a:defRPr/>
            </a:pPr>
            <a:r>
              <a:rPr lang="en-US" altLang="zh-CN" dirty="0" smtClean="0"/>
              <a:t>Scanning Devices &amp; Raw Data</a:t>
            </a:r>
            <a:endParaRPr lang="zh-CN" altLang="en-US" dirty="0"/>
          </a:p>
        </p:txBody>
      </p:sp>
      <p:sp>
        <p:nvSpPr>
          <p:cNvPr id="7171"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813B930-697A-4E57-9E6E-7E80C3E4EF67}" type="slidenum">
              <a:rPr lang="zh-CN" altLang="en-US" sz="1400" smtClean="0"/>
              <a:pPr>
                <a:spcBef>
                  <a:spcPct val="0"/>
                </a:spcBef>
                <a:buFontTx/>
                <a:buNone/>
              </a:pPr>
              <a:t>3</a:t>
            </a:fld>
            <a:endParaRPr lang="zh-CN" altLang="en-US" sz="1400" smtClean="0"/>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1052513"/>
            <a:ext cx="1616075" cy="14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263" y="1052513"/>
            <a:ext cx="1255712"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7174" name="Picture 7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88" y="2508250"/>
            <a:ext cx="307181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7175" name="Picture 1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3950" y="3913188"/>
            <a:ext cx="1562100"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7176" name="Picture 23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5589588"/>
            <a:ext cx="2506662"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7177" name="Picture 1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075" y="4262438"/>
            <a:ext cx="1290638"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7178" name="Picture 8" descr="说明: 20100429140728026D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1763" y="4746625"/>
            <a:ext cx="18288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00" y="2505075"/>
            <a:ext cx="11906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2563" y="3894138"/>
            <a:ext cx="8382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
                <a:solidFill>
                  <a:srgbClr val="000000"/>
                </a:solidFill>
                <a:miter lim="800000"/>
                <a:headEnd/>
                <a:tailEnd/>
              </a14:hiddenLine>
            </a:ext>
          </a:extLst>
        </p:spPr>
      </p:pic>
      <p:pic>
        <p:nvPicPr>
          <p:cNvPr id="7181"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9338" y="1196975"/>
            <a:ext cx="1257300"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2"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1725" y="1412875"/>
            <a:ext cx="1620838"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67625" y="3573463"/>
            <a:ext cx="1392238" cy="27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4" name="AutoShape 25"/>
          <p:cNvSpPr>
            <a:spLocks noChangeArrowheads="1"/>
          </p:cNvSpPr>
          <p:nvPr/>
        </p:nvSpPr>
        <p:spPr bwMode="auto">
          <a:xfrm>
            <a:off x="4356100" y="3316288"/>
            <a:ext cx="1295400" cy="733425"/>
          </a:xfrm>
          <a:prstGeom prst="rightArrow">
            <a:avLst>
              <a:gd name="adj1" fmla="val 50000"/>
              <a:gd name="adj2" fmla="val 54083"/>
            </a:avLst>
          </a:prstGeom>
          <a:solidFill>
            <a:srgbClr val="993300"/>
          </a:solidFill>
          <a:ln w="19050">
            <a:solidFill>
              <a:srgbClr val="8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zh-CN" sz="18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3F6905B-41A9-41FD-B05E-D82086255BE0}" type="slidenum">
              <a:rPr lang="en-US" altLang="zh-CN" sz="1400" smtClean="0"/>
              <a:pPr>
                <a:spcBef>
                  <a:spcPct val="0"/>
                </a:spcBef>
                <a:buFontTx/>
                <a:buNone/>
              </a:pPr>
              <a:t>30</a:t>
            </a:fld>
            <a:endParaRPr lang="en-US" altLang="zh-CN" sz="1400" smtClean="0"/>
          </a:p>
        </p:txBody>
      </p:sp>
      <p:sp>
        <p:nvSpPr>
          <p:cNvPr id="13315" name="Text Box 3"/>
          <p:cNvSpPr txBox="1">
            <a:spLocks noChangeArrowheads="1"/>
          </p:cNvSpPr>
          <p:nvPr/>
        </p:nvSpPr>
        <p:spPr bwMode="auto">
          <a:xfrm>
            <a:off x="304800" y="471488"/>
            <a:ext cx="4876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1800"/>
              <a:t> Root Mean Square measure with threshold</a:t>
            </a:r>
          </a:p>
        </p:txBody>
      </p:sp>
      <p:graphicFrame>
        <p:nvGraphicFramePr>
          <p:cNvPr id="13316" name="Object 4"/>
          <p:cNvGraphicFramePr>
            <a:graphicFrameLocks noChangeAspect="1"/>
          </p:cNvGraphicFramePr>
          <p:nvPr/>
        </p:nvGraphicFramePr>
        <p:xfrm>
          <a:off x="5029200" y="457200"/>
          <a:ext cx="914400" cy="409575"/>
        </p:xfrm>
        <a:graphic>
          <a:graphicData uri="http://schemas.openxmlformats.org/presentationml/2006/ole">
            <mc:AlternateContent xmlns:mc="http://schemas.openxmlformats.org/markup-compatibility/2006">
              <mc:Choice xmlns:v="urn:schemas-microsoft-com:vml" Requires="v">
                <p:oleObj spid="_x0000_s36954" name="公式" r:id="rId4" imgW="482181" imgH="215713" progId="Equation.3">
                  <p:embed/>
                </p:oleObj>
              </mc:Choice>
              <mc:Fallback>
                <p:oleObj name="公式" r:id="rId4" imgW="482181" imgH="2157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457200"/>
                        <a:ext cx="91440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5"/>
          <p:cNvGraphicFramePr>
            <a:graphicFrameLocks noChangeAspect="1"/>
          </p:cNvGraphicFramePr>
          <p:nvPr/>
        </p:nvGraphicFramePr>
        <p:xfrm>
          <a:off x="685800" y="914400"/>
          <a:ext cx="3886200" cy="790575"/>
        </p:xfrm>
        <a:graphic>
          <a:graphicData uri="http://schemas.openxmlformats.org/presentationml/2006/ole">
            <mc:AlternateContent xmlns:mc="http://schemas.openxmlformats.org/markup-compatibility/2006">
              <mc:Choice xmlns:v="urn:schemas-microsoft-com:vml" Requires="v">
                <p:oleObj spid="_x0000_s36955" name="公式" r:id="rId6" imgW="2374900" imgH="482600" progId="Equation.3">
                  <p:embed/>
                </p:oleObj>
              </mc:Choice>
              <mc:Fallback>
                <p:oleObj name="公式" r:id="rId6" imgW="2374900" imgH="482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914400"/>
                        <a:ext cx="3886200"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 name="Object 6"/>
          <p:cNvGraphicFramePr>
            <a:graphicFrameLocks noChangeAspect="1"/>
          </p:cNvGraphicFramePr>
          <p:nvPr/>
        </p:nvGraphicFramePr>
        <p:xfrm>
          <a:off x="533400" y="2133600"/>
          <a:ext cx="6553200" cy="804863"/>
        </p:xfrm>
        <a:graphic>
          <a:graphicData uri="http://schemas.openxmlformats.org/presentationml/2006/ole">
            <mc:AlternateContent xmlns:mc="http://schemas.openxmlformats.org/markup-compatibility/2006">
              <mc:Choice xmlns:v="urn:schemas-microsoft-com:vml" Requires="v">
                <p:oleObj spid="_x0000_s36956" name="公式" r:id="rId8" imgW="3733800" imgH="457200" progId="Equation.3">
                  <p:embed/>
                </p:oleObj>
              </mc:Choice>
              <mc:Fallback>
                <p:oleObj name="公式" r:id="rId8" imgW="37338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2133600"/>
                        <a:ext cx="6553200"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9" name="Line 7"/>
          <p:cNvSpPr>
            <a:spLocks noChangeShapeType="1"/>
          </p:cNvSpPr>
          <p:nvPr/>
        </p:nvSpPr>
        <p:spPr bwMode="auto">
          <a:xfrm>
            <a:off x="3200400" y="16002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320" name="Group 11"/>
          <p:cNvGrpSpPr>
            <a:grpSpLocks/>
          </p:cNvGrpSpPr>
          <p:nvPr/>
        </p:nvGrpSpPr>
        <p:grpSpPr bwMode="auto">
          <a:xfrm>
            <a:off x="6248400" y="76200"/>
            <a:ext cx="1752600" cy="1219200"/>
            <a:chOff x="3888" y="96"/>
            <a:chExt cx="1104" cy="768"/>
          </a:xfrm>
        </p:grpSpPr>
        <p:sp>
          <p:nvSpPr>
            <p:cNvPr id="13322" name="AutoShape 8"/>
            <p:cNvSpPr>
              <a:spLocks noChangeArrowheads="1"/>
            </p:cNvSpPr>
            <p:nvPr/>
          </p:nvSpPr>
          <p:spPr bwMode="auto">
            <a:xfrm>
              <a:off x="3888" y="96"/>
              <a:ext cx="1104" cy="768"/>
            </a:xfrm>
            <a:prstGeom prst="irregularSeal2">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graphicFrame>
          <p:nvGraphicFramePr>
            <p:cNvPr id="13323" name="Object 9"/>
            <p:cNvGraphicFramePr>
              <a:graphicFrameLocks noChangeAspect="1"/>
            </p:cNvGraphicFramePr>
            <p:nvPr/>
          </p:nvGraphicFramePr>
          <p:xfrm>
            <a:off x="4032" y="288"/>
            <a:ext cx="774" cy="343"/>
          </p:xfrm>
          <a:graphic>
            <a:graphicData uri="http://schemas.openxmlformats.org/presentationml/2006/ole">
              <mc:AlternateContent xmlns:mc="http://schemas.openxmlformats.org/markup-compatibility/2006">
                <mc:Choice xmlns:v="urn:schemas-microsoft-com:vml" Requires="v">
                  <p:oleObj spid="_x0000_s36957" name="公式" r:id="rId10" imgW="457002" imgH="203112" progId="Equation.3">
                    <p:embed/>
                  </p:oleObj>
                </mc:Choice>
                <mc:Fallback>
                  <p:oleObj name="公式" r:id="rId10" imgW="457002"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2" y="288"/>
                          <a:ext cx="774"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3321"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 y="3255963"/>
            <a:ext cx="8991600" cy="291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6343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3442E08-4ACA-45CF-8E65-AE50B2401DC2}" type="slidenum">
              <a:rPr lang="en-US" altLang="zh-CN" sz="1400" smtClean="0"/>
              <a:pPr>
                <a:spcBef>
                  <a:spcPct val="0"/>
                </a:spcBef>
                <a:buFontTx/>
                <a:buNone/>
              </a:pPr>
              <a:t>31</a:t>
            </a:fld>
            <a:endParaRPr lang="en-US" altLang="zh-CN" sz="1400" smtClean="0"/>
          </a:p>
        </p:txBody>
      </p:sp>
      <p:pic>
        <p:nvPicPr>
          <p:cNvPr id="1536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96838"/>
            <a:ext cx="8234363" cy="287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971800"/>
            <a:ext cx="8374063" cy="332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50036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9CC517B-1E7C-4E2A-A6BC-52EE2C3EA649}" type="slidenum">
              <a:rPr lang="en-US" altLang="zh-CN" sz="1400" smtClean="0"/>
              <a:pPr>
                <a:spcBef>
                  <a:spcPct val="0"/>
                </a:spcBef>
                <a:buFontTx/>
                <a:buNone/>
              </a:pPr>
              <a:t>32</a:t>
            </a:fld>
            <a:endParaRPr lang="en-US" altLang="zh-CN" sz="1400" smtClean="0"/>
          </a:p>
        </p:txBody>
      </p:sp>
      <p:pic>
        <p:nvPicPr>
          <p:cNvPr id="1741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47650"/>
            <a:ext cx="8421688"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3200400"/>
            <a:ext cx="8393113"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62741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95A1718-05F0-4827-BA8F-C0E4273FDDC9}" type="slidenum">
              <a:rPr lang="en-US" altLang="zh-CN" sz="1400" smtClean="0"/>
              <a:pPr>
                <a:spcBef>
                  <a:spcPct val="0"/>
                </a:spcBef>
                <a:buFontTx/>
                <a:buNone/>
              </a:pPr>
              <a:t>33</a:t>
            </a:fld>
            <a:endParaRPr lang="en-US" altLang="zh-CN" sz="1400" smtClean="0"/>
          </a:p>
        </p:txBody>
      </p:sp>
      <p:pic>
        <p:nvPicPr>
          <p:cNvPr id="1945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371600"/>
            <a:ext cx="829151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53534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3167063"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066800"/>
            <a:ext cx="29654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1066800"/>
            <a:ext cx="280035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8" name="Text Box 8"/>
          <p:cNvSpPr txBox="1">
            <a:spLocks noChangeArrowheads="1"/>
          </p:cNvSpPr>
          <p:nvPr/>
        </p:nvSpPr>
        <p:spPr bwMode="auto">
          <a:xfrm>
            <a:off x="228600" y="5257800"/>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RNE</a:t>
            </a:r>
          </a:p>
        </p:txBody>
      </p:sp>
      <p:sp>
        <p:nvSpPr>
          <p:cNvPr id="5129" name="Text Box 9"/>
          <p:cNvSpPr txBox="1">
            <a:spLocks noChangeArrowheads="1"/>
          </p:cNvSpPr>
          <p:nvPr/>
        </p:nvSpPr>
        <p:spPr bwMode="auto">
          <a:xfrm>
            <a:off x="3124200" y="5334000"/>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HF</a:t>
            </a:r>
          </a:p>
        </p:txBody>
      </p:sp>
      <p:sp>
        <p:nvSpPr>
          <p:cNvPr id="5130" name="Text Box 10"/>
          <p:cNvSpPr txBox="1">
            <a:spLocks noChangeArrowheads="1"/>
          </p:cNvSpPr>
          <p:nvPr/>
        </p:nvSpPr>
        <p:spPr bwMode="auto">
          <a:xfrm>
            <a:off x="6400800" y="5334000"/>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OUR</a:t>
            </a:r>
          </a:p>
        </p:txBody>
      </p:sp>
    </p:spTree>
    <p:extLst>
      <p:ext uri="{BB962C8B-B14F-4D97-AF65-F5344CB8AC3E}">
        <p14:creationId xmlns:p14="http://schemas.microsoft.com/office/powerpoint/2010/main" val="4348515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457200" y="0"/>
            <a:ext cx="8229600" cy="914400"/>
          </a:xfrm>
        </p:spPr>
        <p:txBody>
          <a:bodyPr/>
          <a:lstStyle/>
          <a:p>
            <a:r>
              <a:rPr lang="en-US" altLang="zh-CN" sz="4000" b="1" smtClean="0"/>
              <a:t>Outline</a:t>
            </a:r>
            <a:endParaRPr lang="zh-CN" altLang="en-US" sz="4000" smtClean="0"/>
          </a:p>
        </p:txBody>
      </p:sp>
      <p:sp>
        <p:nvSpPr>
          <p:cNvPr id="11267" name="内容占位符 2"/>
          <p:cNvSpPr>
            <a:spLocks noGrp="1"/>
          </p:cNvSpPr>
          <p:nvPr>
            <p:ph idx="1"/>
          </p:nvPr>
        </p:nvSpPr>
        <p:spPr>
          <a:xfrm>
            <a:off x="457200" y="1371600"/>
            <a:ext cx="8458200" cy="5029200"/>
          </a:xfrm>
        </p:spPr>
        <p:txBody>
          <a:bodyPr/>
          <a:lstStyle/>
          <a:p>
            <a:pPr eaLnBrk="1" hangingPunct="1">
              <a:spcBef>
                <a:spcPct val="50000"/>
              </a:spcBef>
              <a:defRPr/>
            </a:pPr>
            <a:r>
              <a:rPr lang="en-US" altLang="zh-CN" sz="2800" b="1" dirty="0" smtClean="0">
                <a:solidFill>
                  <a:schemeClr val="bg1">
                    <a:lumMod val="50000"/>
                  </a:schemeClr>
                </a:solidFill>
              </a:rPr>
              <a:t>Related works</a:t>
            </a:r>
          </a:p>
          <a:p>
            <a:pPr eaLnBrk="1" hangingPunct="1">
              <a:spcBef>
                <a:spcPct val="50000"/>
              </a:spcBef>
              <a:defRPr/>
            </a:pPr>
            <a:r>
              <a:rPr lang="en-US" altLang="zh-CN" sz="2800" b="1" dirty="0" smtClean="0">
                <a:solidFill>
                  <a:schemeClr val="bg1">
                    <a:lumMod val="50000"/>
                  </a:schemeClr>
                </a:solidFill>
              </a:rPr>
              <a:t>Our method </a:t>
            </a:r>
          </a:p>
          <a:p>
            <a:pPr lvl="1" eaLnBrk="1" hangingPunct="1">
              <a:spcBef>
                <a:spcPct val="50000"/>
              </a:spcBef>
              <a:defRPr/>
            </a:pPr>
            <a:r>
              <a:rPr lang="en-US" altLang="zh-CN" sz="2400" dirty="0" smtClean="0">
                <a:solidFill>
                  <a:schemeClr val="bg1">
                    <a:lumMod val="50000"/>
                  </a:schemeClr>
                </a:solidFill>
              </a:rPr>
              <a:t> Basics of the method</a:t>
            </a:r>
          </a:p>
          <a:p>
            <a:pPr lvl="1" eaLnBrk="1" hangingPunct="1">
              <a:spcBef>
                <a:spcPct val="50000"/>
              </a:spcBef>
              <a:defRPr/>
            </a:pPr>
            <a:r>
              <a:rPr lang="en-US" altLang="zh-CN" sz="2400" dirty="0" smtClean="0">
                <a:solidFill>
                  <a:schemeClr val="bg1">
                    <a:lumMod val="50000"/>
                  </a:schemeClr>
                </a:solidFill>
              </a:rPr>
              <a:t> Low-rank subspace clustering framework with prior knowledge (LRSCPK) </a:t>
            </a:r>
          </a:p>
          <a:p>
            <a:pPr lvl="1" eaLnBrk="1" hangingPunct="1">
              <a:spcBef>
                <a:spcPct val="50000"/>
              </a:spcBef>
              <a:defRPr/>
            </a:pPr>
            <a:r>
              <a:rPr lang="en-US" altLang="zh-CN" sz="2400" dirty="0" smtClean="0">
                <a:solidFill>
                  <a:schemeClr val="bg1">
                    <a:lumMod val="50000"/>
                  </a:schemeClr>
                </a:solidFill>
              </a:rPr>
              <a:t> LRSCPK for normal estimation</a:t>
            </a:r>
          </a:p>
          <a:p>
            <a:pPr eaLnBrk="1" hangingPunct="1">
              <a:spcBef>
                <a:spcPct val="50000"/>
              </a:spcBef>
              <a:defRPr/>
            </a:pPr>
            <a:r>
              <a:rPr lang="en-US" altLang="zh-CN" sz="2800" b="1" dirty="0" smtClean="0"/>
              <a:t>Experiments</a:t>
            </a:r>
          </a:p>
          <a:p>
            <a:pPr lvl="1" eaLnBrk="1" hangingPunct="1">
              <a:spcBef>
                <a:spcPct val="50000"/>
              </a:spcBef>
              <a:defRPr/>
            </a:pPr>
            <a:r>
              <a:rPr lang="en-US" altLang="zh-CN" sz="2400" b="1" dirty="0" smtClean="0"/>
              <a:t>Other </a:t>
            </a:r>
            <a:r>
              <a:rPr lang="en-US" altLang="zh-CN" sz="2400" b="1" dirty="0"/>
              <a:t>application (Sharp feature detection)</a:t>
            </a:r>
            <a:r>
              <a:rPr lang="en-US" altLang="zh-CN" sz="2400" dirty="0"/>
              <a:t> </a:t>
            </a:r>
          </a:p>
          <a:p>
            <a:pPr eaLnBrk="1" hangingPunct="1">
              <a:spcBef>
                <a:spcPct val="50000"/>
              </a:spcBef>
              <a:defRPr/>
            </a:pPr>
            <a:endParaRPr lang="en-US" altLang="zh-CN" sz="2800" b="1" dirty="0" smtClean="0"/>
          </a:p>
          <a:p>
            <a:pPr eaLnBrk="1" hangingPunct="1">
              <a:spcBef>
                <a:spcPct val="50000"/>
              </a:spcBef>
              <a:buFontTx/>
              <a:buChar char="-"/>
              <a:defRPr/>
            </a:pPr>
            <a:endParaRPr lang="en-US" altLang="zh-CN" b="1" dirty="0" smtClean="0"/>
          </a:p>
          <a:p>
            <a:pPr eaLnBrk="1" hangingPunct="1">
              <a:spcBef>
                <a:spcPct val="50000"/>
              </a:spcBef>
              <a:buFontTx/>
              <a:buChar char="-"/>
              <a:defRPr/>
            </a:pPr>
            <a:endParaRPr lang="en-US" altLang="zh-CN" dirty="0" smtClean="0"/>
          </a:p>
          <a:p>
            <a:pPr eaLnBrk="1" hangingPunct="1">
              <a:spcBef>
                <a:spcPct val="50000"/>
              </a:spcBef>
              <a:defRPr/>
            </a:pPr>
            <a:endParaRPr lang="en-US" altLang="zh-CN" b="1" dirty="0" smtClean="0"/>
          </a:p>
          <a:p>
            <a:pPr eaLnBrk="1" hangingPunct="1">
              <a:spcBef>
                <a:spcPct val="50000"/>
              </a:spcBef>
              <a:defRPr/>
            </a:pPr>
            <a:endParaRPr lang="en-US" altLang="zh-CN" b="1" dirty="0" smtClean="0"/>
          </a:p>
        </p:txBody>
      </p:sp>
      <p:sp>
        <p:nvSpPr>
          <p:cNvPr id="21508"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91FC852-FC1B-4375-ADAD-B5A3492E16AB}" type="slidenum">
              <a:rPr lang="en-US" altLang="zh-CN" sz="1400" smtClean="0"/>
              <a:pPr>
                <a:spcBef>
                  <a:spcPct val="0"/>
                </a:spcBef>
                <a:buFontTx/>
                <a:buNone/>
              </a:pPr>
              <a:t>35</a:t>
            </a:fld>
            <a:endParaRPr lang="en-US" altLang="zh-CN" sz="1400" smtClean="0"/>
          </a:p>
        </p:txBody>
      </p:sp>
    </p:spTree>
    <p:extLst>
      <p:ext uri="{BB962C8B-B14F-4D97-AF65-F5344CB8AC3E}">
        <p14:creationId xmlns:p14="http://schemas.microsoft.com/office/powerpoint/2010/main" val="20781179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85AFBFA-436E-490A-9E06-276CE4C64FAB}" type="slidenum">
              <a:rPr lang="en-US" altLang="zh-CN" sz="1400" smtClean="0"/>
              <a:pPr>
                <a:spcBef>
                  <a:spcPct val="0"/>
                </a:spcBef>
                <a:buFontTx/>
                <a:buNone/>
              </a:pPr>
              <a:t>36</a:t>
            </a:fld>
            <a:endParaRPr lang="en-US" altLang="zh-CN" sz="1400" smtClean="0"/>
          </a:p>
        </p:txBody>
      </p:sp>
      <p:sp>
        <p:nvSpPr>
          <p:cNvPr id="23555" name="Text Box 4"/>
          <p:cNvSpPr txBox="1">
            <a:spLocks noChangeArrowheads="1"/>
          </p:cNvSpPr>
          <p:nvPr/>
        </p:nvSpPr>
        <p:spPr bwMode="auto">
          <a:xfrm>
            <a:off x="228600" y="228600"/>
            <a:ext cx="5029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Sharp feature detection</a:t>
            </a:r>
          </a:p>
        </p:txBody>
      </p:sp>
      <p:pic>
        <p:nvPicPr>
          <p:cNvPr id="23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66800"/>
            <a:ext cx="2667000" cy="256063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990600"/>
            <a:ext cx="3048000" cy="28225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657600"/>
            <a:ext cx="3048000" cy="28686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3810000"/>
            <a:ext cx="2819400" cy="26908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60" name="AutoShape 11"/>
          <p:cNvSpPr>
            <a:spLocks/>
          </p:cNvSpPr>
          <p:nvPr/>
        </p:nvSpPr>
        <p:spPr bwMode="auto">
          <a:xfrm>
            <a:off x="7010400" y="1524000"/>
            <a:ext cx="1905000" cy="609600"/>
          </a:xfrm>
          <a:prstGeom prst="borderCallout2">
            <a:avLst>
              <a:gd name="adj1" fmla="val 18750"/>
              <a:gd name="adj2" fmla="val -4000"/>
              <a:gd name="adj3" fmla="val 18750"/>
              <a:gd name="adj4" fmla="val -21667"/>
              <a:gd name="adj5" fmla="val -37241"/>
              <a:gd name="adj6" fmla="val -40000"/>
            </a:avLst>
          </a:prstGeom>
          <a:solidFill>
            <a:srgbClr val="FF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t>Non-feature point!</a:t>
            </a:r>
          </a:p>
        </p:txBody>
      </p:sp>
      <p:sp>
        <p:nvSpPr>
          <p:cNvPr id="23561" name="AutoShape 12"/>
          <p:cNvSpPr>
            <a:spLocks/>
          </p:cNvSpPr>
          <p:nvPr/>
        </p:nvSpPr>
        <p:spPr bwMode="auto">
          <a:xfrm>
            <a:off x="7010400" y="4572000"/>
            <a:ext cx="1905000" cy="609600"/>
          </a:xfrm>
          <a:prstGeom prst="borderCallout2">
            <a:avLst>
              <a:gd name="adj1" fmla="val 18750"/>
              <a:gd name="adj2" fmla="val -4000"/>
              <a:gd name="adj3" fmla="val 18750"/>
              <a:gd name="adj4" fmla="val -15250"/>
              <a:gd name="adj5" fmla="val -69009"/>
              <a:gd name="adj6" fmla="val -27000"/>
            </a:avLst>
          </a:prstGeom>
          <a:solidFill>
            <a:srgbClr val="FF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t>Feature point!</a:t>
            </a:r>
          </a:p>
        </p:txBody>
      </p:sp>
    </p:spTree>
    <p:extLst>
      <p:ext uri="{BB962C8B-B14F-4D97-AF65-F5344CB8AC3E}">
        <p14:creationId xmlns:p14="http://schemas.microsoft.com/office/powerpoint/2010/main" val="20839184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A5004E7-BFAC-411A-8846-1602DA54BB28}" type="slidenum">
              <a:rPr lang="en-US" altLang="zh-CN" sz="1400" smtClean="0"/>
              <a:pPr>
                <a:spcBef>
                  <a:spcPct val="0"/>
                </a:spcBef>
                <a:buFontTx/>
                <a:buNone/>
              </a:pPr>
              <a:t>37</a:t>
            </a:fld>
            <a:endParaRPr lang="en-US" altLang="zh-CN" sz="1400" smtClean="0"/>
          </a:p>
        </p:txBody>
      </p:sp>
      <p:pic>
        <p:nvPicPr>
          <p:cNvPr id="2560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990600"/>
            <a:ext cx="7162800" cy="26003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4" name="Rectangle 5"/>
          <p:cNvSpPr>
            <a:spLocks noChangeArrowheads="1"/>
          </p:cNvSpPr>
          <p:nvPr/>
        </p:nvSpPr>
        <p:spPr bwMode="auto">
          <a:xfrm>
            <a:off x="228600" y="381000"/>
            <a:ext cx="28956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Noise-free models</a:t>
            </a:r>
          </a:p>
        </p:txBody>
      </p:sp>
      <p:sp>
        <p:nvSpPr>
          <p:cNvPr id="25605" name="Text Box 6"/>
          <p:cNvSpPr txBox="1">
            <a:spLocks noChangeArrowheads="1"/>
          </p:cNvSpPr>
          <p:nvPr/>
        </p:nvSpPr>
        <p:spPr bwMode="auto">
          <a:xfrm>
            <a:off x="228600" y="3733800"/>
            <a:ext cx="39624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Noise models</a:t>
            </a:r>
          </a:p>
        </p:txBody>
      </p:sp>
      <p:grpSp>
        <p:nvGrpSpPr>
          <p:cNvPr id="25606" name="Group 12"/>
          <p:cNvGrpSpPr>
            <a:grpSpLocks/>
          </p:cNvGrpSpPr>
          <p:nvPr/>
        </p:nvGrpSpPr>
        <p:grpSpPr bwMode="auto">
          <a:xfrm>
            <a:off x="1066800" y="4238625"/>
            <a:ext cx="3352800" cy="2619375"/>
            <a:chOff x="384" y="2670"/>
            <a:chExt cx="2112" cy="1650"/>
          </a:xfrm>
        </p:grpSpPr>
        <p:pic>
          <p:nvPicPr>
            <p:cNvPr id="256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r="49315"/>
            <a:stretch>
              <a:fillRect/>
            </a:stretch>
          </p:blipFill>
          <p:spPr bwMode="auto">
            <a:xfrm>
              <a:off x="384" y="2670"/>
              <a:ext cx="1776" cy="16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1" name="Text Box 9"/>
            <p:cNvSpPr txBox="1">
              <a:spLocks noChangeArrowheads="1"/>
            </p:cNvSpPr>
            <p:nvPr/>
          </p:nvSpPr>
          <p:spPr bwMode="auto">
            <a:xfrm>
              <a:off x="1584" y="4032"/>
              <a:ext cx="912"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 noise</a:t>
              </a:r>
            </a:p>
          </p:txBody>
        </p:sp>
      </p:grpSp>
      <p:grpSp>
        <p:nvGrpSpPr>
          <p:cNvPr id="25607" name="Group 11"/>
          <p:cNvGrpSpPr>
            <a:grpSpLocks/>
          </p:cNvGrpSpPr>
          <p:nvPr/>
        </p:nvGrpSpPr>
        <p:grpSpPr bwMode="auto">
          <a:xfrm>
            <a:off x="4343400" y="4238625"/>
            <a:ext cx="3276600" cy="2619375"/>
            <a:chOff x="2832" y="2670"/>
            <a:chExt cx="2064" cy="1650"/>
          </a:xfrm>
        </p:grpSpPr>
        <p:pic>
          <p:nvPicPr>
            <p:cNvPr id="2560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49315"/>
            <a:stretch>
              <a:fillRect/>
            </a:stretch>
          </p:blipFill>
          <p:spPr bwMode="auto">
            <a:xfrm>
              <a:off x="2832" y="2670"/>
              <a:ext cx="1776" cy="16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9" name="Text Box 10"/>
            <p:cNvSpPr txBox="1">
              <a:spLocks noChangeArrowheads="1"/>
            </p:cNvSpPr>
            <p:nvPr/>
          </p:nvSpPr>
          <p:spPr bwMode="auto">
            <a:xfrm>
              <a:off x="3984" y="4032"/>
              <a:ext cx="912" cy="23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20% noise</a:t>
              </a:r>
            </a:p>
          </p:txBody>
        </p:sp>
      </p:grpSp>
    </p:spTree>
    <p:extLst>
      <p:ext uri="{BB962C8B-B14F-4D97-AF65-F5344CB8AC3E}">
        <p14:creationId xmlns:p14="http://schemas.microsoft.com/office/powerpoint/2010/main" val="34156346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E2E111E-B9AD-4AF8-BADB-C4E971C3E1D8}" type="slidenum">
              <a:rPr lang="en-US" altLang="zh-CN" sz="1400" smtClean="0"/>
              <a:pPr>
                <a:spcBef>
                  <a:spcPct val="0"/>
                </a:spcBef>
                <a:buFontTx/>
                <a:buNone/>
              </a:pPr>
              <a:t>38</a:t>
            </a:fld>
            <a:endParaRPr lang="en-US" altLang="zh-CN" sz="1400" smtClean="0"/>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8" y="76200"/>
            <a:ext cx="2843212" cy="33385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0"/>
            <a:ext cx="2817813" cy="33464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497263"/>
            <a:ext cx="2840038" cy="33607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3481388"/>
            <a:ext cx="2868613" cy="3376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5" name="Text Box 8"/>
          <p:cNvSpPr txBox="1">
            <a:spLocks noChangeArrowheads="1"/>
          </p:cNvSpPr>
          <p:nvPr/>
        </p:nvSpPr>
        <p:spPr bwMode="auto">
          <a:xfrm>
            <a:off x="7467600" y="1828800"/>
            <a:ext cx="1600200" cy="385763"/>
          </a:xfrm>
          <a:prstGeom prst="rect">
            <a:avLst/>
          </a:prstGeom>
          <a:solidFill>
            <a:srgbClr val="FFCC99"/>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Park et al. 12</a:t>
            </a:r>
          </a:p>
        </p:txBody>
      </p:sp>
      <p:sp>
        <p:nvSpPr>
          <p:cNvPr id="27656" name="Text Box 9"/>
          <p:cNvSpPr txBox="1">
            <a:spLocks noChangeArrowheads="1"/>
          </p:cNvSpPr>
          <p:nvPr/>
        </p:nvSpPr>
        <p:spPr bwMode="auto">
          <a:xfrm>
            <a:off x="7543800" y="4876800"/>
            <a:ext cx="1524000" cy="385763"/>
          </a:xfrm>
          <a:prstGeom prst="rect">
            <a:avLst/>
          </a:prstGeom>
          <a:solidFill>
            <a:srgbClr val="FFCC99"/>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Our method</a:t>
            </a:r>
          </a:p>
        </p:txBody>
      </p:sp>
      <p:sp>
        <p:nvSpPr>
          <p:cNvPr id="27657" name="Text Box 10"/>
          <p:cNvSpPr txBox="1">
            <a:spLocks noChangeArrowheads="1"/>
          </p:cNvSpPr>
          <p:nvPr/>
        </p:nvSpPr>
        <p:spPr bwMode="auto">
          <a:xfrm>
            <a:off x="2514600" y="2819400"/>
            <a:ext cx="1752600" cy="3667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 noise</a:t>
            </a:r>
          </a:p>
        </p:txBody>
      </p:sp>
      <p:sp>
        <p:nvSpPr>
          <p:cNvPr id="27658" name="Text Box 11"/>
          <p:cNvSpPr txBox="1">
            <a:spLocks noChangeArrowheads="1"/>
          </p:cNvSpPr>
          <p:nvPr/>
        </p:nvSpPr>
        <p:spPr bwMode="auto">
          <a:xfrm>
            <a:off x="2438400" y="6324600"/>
            <a:ext cx="1752600" cy="3667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10% noise</a:t>
            </a:r>
          </a:p>
        </p:txBody>
      </p:sp>
      <p:sp>
        <p:nvSpPr>
          <p:cNvPr id="27659" name="Text Box 12"/>
          <p:cNvSpPr txBox="1">
            <a:spLocks noChangeArrowheads="1"/>
          </p:cNvSpPr>
          <p:nvPr/>
        </p:nvSpPr>
        <p:spPr bwMode="auto">
          <a:xfrm>
            <a:off x="6324600" y="2819400"/>
            <a:ext cx="1752600" cy="3667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20% noise</a:t>
            </a:r>
          </a:p>
        </p:txBody>
      </p:sp>
      <p:sp>
        <p:nvSpPr>
          <p:cNvPr id="27660" name="Text Box 13"/>
          <p:cNvSpPr txBox="1">
            <a:spLocks noChangeArrowheads="1"/>
          </p:cNvSpPr>
          <p:nvPr/>
        </p:nvSpPr>
        <p:spPr bwMode="auto">
          <a:xfrm>
            <a:off x="6400800" y="6338888"/>
            <a:ext cx="1752600" cy="3667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20% noise</a:t>
            </a:r>
          </a:p>
        </p:txBody>
      </p:sp>
    </p:spTree>
    <p:extLst>
      <p:ext uri="{BB962C8B-B14F-4D97-AF65-F5344CB8AC3E}">
        <p14:creationId xmlns:p14="http://schemas.microsoft.com/office/powerpoint/2010/main" val="32978433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28E0939-338C-4901-86BB-172FCEFFB8CB}" type="slidenum">
              <a:rPr lang="en-US" altLang="zh-CN" sz="1400" smtClean="0"/>
              <a:pPr>
                <a:spcBef>
                  <a:spcPct val="0"/>
                </a:spcBef>
                <a:buFontTx/>
                <a:buNone/>
              </a:pPr>
              <a:t>39</a:t>
            </a:fld>
            <a:endParaRPr lang="en-US" altLang="zh-CN" sz="1400" smtClean="0"/>
          </a:p>
        </p:txBody>
      </p:sp>
      <p:sp>
        <p:nvSpPr>
          <p:cNvPr id="29699" name="Text Box 4"/>
          <p:cNvSpPr txBox="1">
            <a:spLocks noChangeArrowheads="1"/>
          </p:cNvSpPr>
          <p:nvPr/>
        </p:nvSpPr>
        <p:spPr bwMode="auto">
          <a:xfrm>
            <a:off x="304800" y="304800"/>
            <a:ext cx="55626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Conclusion</a:t>
            </a:r>
          </a:p>
        </p:txBody>
      </p:sp>
      <p:sp>
        <p:nvSpPr>
          <p:cNvPr id="29700" name="Rectangle 5"/>
          <p:cNvSpPr>
            <a:spLocks noChangeArrowheads="1"/>
          </p:cNvSpPr>
          <p:nvPr/>
        </p:nvSpPr>
        <p:spPr bwMode="auto">
          <a:xfrm>
            <a:off x="304800" y="1066800"/>
            <a:ext cx="8143875" cy="7016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000"/>
              <a:t> We provide a new low-rank subspace clustering framework with prior </a:t>
            </a:r>
          </a:p>
          <a:p>
            <a:pPr eaLnBrk="1" hangingPunct="1">
              <a:spcBef>
                <a:spcPct val="0"/>
              </a:spcBef>
              <a:buFontTx/>
              <a:buNone/>
            </a:pPr>
            <a:r>
              <a:rPr lang="en-US" altLang="zh-CN" sz="2000"/>
              <a:t>   knowledge.</a:t>
            </a:r>
          </a:p>
        </p:txBody>
      </p:sp>
      <p:sp>
        <p:nvSpPr>
          <p:cNvPr id="29701" name="Rectangle 6"/>
          <p:cNvSpPr>
            <a:spLocks noChangeArrowheads="1"/>
          </p:cNvSpPr>
          <p:nvPr/>
        </p:nvSpPr>
        <p:spPr bwMode="auto">
          <a:xfrm>
            <a:off x="304800" y="2057400"/>
            <a:ext cx="8305800" cy="3968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000"/>
              <a:t> We use LRSCPK to segment and identify consistent  subneighborhood.</a:t>
            </a:r>
          </a:p>
        </p:txBody>
      </p:sp>
      <p:sp>
        <p:nvSpPr>
          <p:cNvPr id="29702" name="Rectangle 7"/>
          <p:cNvSpPr>
            <a:spLocks noChangeArrowheads="1"/>
          </p:cNvSpPr>
          <p:nvPr/>
        </p:nvSpPr>
        <p:spPr bwMode="auto">
          <a:xfrm>
            <a:off x="304800" y="2819400"/>
            <a:ext cx="8229600" cy="7016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000"/>
              <a:t> The estimated normals preserve sharp features even in the presence </a:t>
            </a:r>
          </a:p>
          <a:p>
            <a:pPr eaLnBrk="1" hangingPunct="1">
              <a:spcBef>
                <a:spcPct val="0"/>
              </a:spcBef>
              <a:buFontTx/>
              <a:buNone/>
            </a:pPr>
            <a:r>
              <a:rPr lang="en-US" altLang="zh-CN" sz="2000"/>
              <a:t>   of noise and anisotropic samplings.</a:t>
            </a:r>
          </a:p>
        </p:txBody>
      </p:sp>
      <p:sp>
        <p:nvSpPr>
          <p:cNvPr id="29703" name="Text Box 8"/>
          <p:cNvSpPr txBox="1">
            <a:spLocks noChangeArrowheads="1"/>
          </p:cNvSpPr>
          <p:nvPr/>
        </p:nvSpPr>
        <p:spPr bwMode="auto">
          <a:xfrm>
            <a:off x="304800" y="3886200"/>
            <a:ext cx="53340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Limitation</a:t>
            </a:r>
          </a:p>
        </p:txBody>
      </p:sp>
      <p:sp>
        <p:nvSpPr>
          <p:cNvPr id="29704" name="Rectangle 9"/>
          <p:cNvSpPr>
            <a:spLocks noChangeArrowheads="1"/>
          </p:cNvSpPr>
          <p:nvPr/>
        </p:nvSpPr>
        <p:spPr bwMode="auto">
          <a:xfrm>
            <a:off x="381000" y="4572000"/>
            <a:ext cx="8382000" cy="7016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000"/>
              <a:t>Our method requires a substantial amount of computation time to  solve   </a:t>
            </a:r>
          </a:p>
          <a:p>
            <a:pPr eaLnBrk="1" hangingPunct="1">
              <a:spcBef>
                <a:spcPct val="0"/>
              </a:spcBef>
              <a:buFontTx/>
              <a:buNone/>
            </a:pPr>
            <a:r>
              <a:rPr lang="en-US" altLang="zh-CN" sz="2000"/>
              <a:t> a optimization problem at each candidate feature point.</a:t>
            </a:r>
          </a:p>
        </p:txBody>
      </p:sp>
    </p:spTree>
    <p:extLst>
      <p:ext uri="{BB962C8B-B14F-4D97-AF65-F5344CB8AC3E}">
        <p14:creationId xmlns:p14="http://schemas.microsoft.com/office/powerpoint/2010/main" val="14719527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en-US" altLang="zh-CN" sz="4000" b="1" smtClean="0"/>
              <a:t>Challenge for normal estimation</a:t>
            </a:r>
            <a:endParaRPr lang="zh-CN" altLang="en-US" sz="4000" smtClean="0"/>
          </a:p>
        </p:txBody>
      </p:sp>
      <p:sp>
        <p:nvSpPr>
          <p:cNvPr id="3" name="内容占位符 2"/>
          <p:cNvSpPr>
            <a:spLocks noGrp="1"/>
          </p:cNvSpPr>
          <p:nvPr>
            <p:ph idx="1"/>
          </p:nvPr>
        </p:nvSpPr>
        <p:spPr/>
        <p:txBody>
          <a:bodyPr/>
          <a:lstStyle/>
          <a:p>
            <a:pPr>
              <a:defRPr/>
            </a:pPr>
            <a:r>
              <a:rPr lang="en-US" altLang="zh-CN" dirty="0" smtClean="0"/>
              <a:t>Most often have sharp features</a:t>
            </a:r>
          </a:p>
          <a:p>
            <a:pPr marL="0" indent="0">
              <a:buFontTx/>
              <a:buNone/>
              <a:defRPr/>
            </a:pPr>
            <a:r>
              <a:rPr lang="en-US" altLang="zh-CN" sz="1100" dirty="0" smtClean="0"/>
              <a:t>  </a:t>
            </a:r>
          </a:p>
          <a:p>
            <a:pPr>
              <a:defRPr/>
            </a:pPr>
            <a:r>
              <a:rPr lang="en-US" altLang="zh-CN" dirty="0" smtClean="0"/>
              <a:t>N</a:t>
            </a:r>
            <a:r>
              <a:rPr lang="zh-CN" altLang="zh-CN" dirty="0" smtClean="0"/>
              <a:t>on-uniform</a:t>
            </a:r>
            <a:r>
              <a:rPr lang="en-US" altLang="zh-CN" dirty="0" smtClean="0"/>
              <a:t> sampling</a:t>
            </a:r>
          </a:p>
          <a:p>
            <a:pPr>
              <a:defRPr/>
            </a:pPr>
            <a:endParaRPr lang="en-US" altLang="zh-CN" dirty="0" smtClean="0"/>
          </a:p>
          <a:p>
            <a:pPr>
              <a:defRPr/>
            </a:pPr>
            <a:endParaRPr lang="zh-CN" altLang="en-US" dirty="0"/>
          </a:p>
        </p:txBody>
      </p:sp>
      <p:sp>
        <p:nvSpPr>
          <p:cNvPr id="9220"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D671936-595A-4530-85AE-8F6098181639}" type="slidenum">
              <a:rPr lang="zh-CN" altLang="en-US" sz="1400" smtClean="0"/>
              <a:pPr>
                <a:spcBef>
                  <a:spcPct val="0"/>
                </a:spcBef>
                <a:buFontTx/>
                <a:buNone/>
              </a:pPr>
              <a:t>4</a:t>
            </a:fld>
            <a:endParaRPr lang="zh-CN" altLang="en-US" sz="1400" smtClean="0"/>
          </a:p>
        </p:txBody>
      </p:sp>
      <p:pic>
        <p:nvPicPr>
          <p:cNvPr id="5" name="Picture 17"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429000"/>
            <a:ext cx="15557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un_two_plane_fit"/>
          <p:cNvPicPr>
            <a:picLocks noChangeAspect="1" noChangeArrowheads="1"/>
          </p:cNvPicPr>
          <p:nvPr/>
        </p:nvPicPr>
        <p:blipFill>
          <a:blip r:embed="rId4">
            <a:extLst>
              <a:ext uri="{28A0092B-C50C-407E-A947-70E740481C1C}">
                <a14:useLocalDpi xmlns:a14="http://schemas.microsoft.com/office/drawing/2010/main" val="0"/>
              </a:ext>
            </a:extLst>
          </a:blip>
          <a:srcRect l="8888" b="9532"/>
          <a:stretch>
            <a:fillRect/>
          </a:stretch>
        </p:blipFill>
        <p:spPr bwMode="auto">
          <a:xfrm>
            <a:off x="1371600" y="3429000"/>
            <a:ext cx="31242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EFE25F7-D657-419B-A71E-7BB84410C336}" type="slidenum">
              <a:rPr lang="en-US" altLang="zh-CN" sz="1400" smtClean="0"/>
              <a:pPr>
                <a:spcBef>
                  <a:spcPct val="0"/>
                </a:spcBef>
                <a:buFontTx/>
                <a:buNone/>
              </a:pPr>
              <a:t>40</a:t>
            </a:fld>
            <a:endParaRPr lang="en-US" altLang="zh-CN" sz="1400" smtClean="0"/>
          </a:p>
        </p:txBody>
      </p:sp>
      <p:sp>
        <p:nvSpPr>
          <p:cNvPr id="34820" name="Text Box 5"/>
          <p:cNvSpPr txBox="1">
            <a:spLocks noChangeArrowheads="1"/>
          </p:cNvSpPr>
          <p:nvPr/>
        </p:nvSpPr>
        <p:spPr bwMode="auto">
          <a:xfrm>
            <a:off x="179388" y="1524000"/>
            <a:ext cx="8785225" cy="4832350"/>
          </a:xfrm>
          <a:prstGeom prst="rect">
            <a:avLst/>
          </a:prstGeom>
          <a:noFill/>
          <a:ln w="9525">
            <a:noFill/>
            <a:miter lim="800000"/>
            <a:headEnd/>
            <a:tailEnd/>
          </a:ln>
        </p:spPr>
        <p:txBody>
          <a:bodyPr>
            <a:spAutoFit/>
          </a:bodyPr>
          <a:lstStyle/>
          <a:p>
            <a:pPr marL="457200" indent="-457200">
              <a:buFont typeface="Arial" panose="020B0604020202020204" pitchFamily="34" charset="0"/>
              <a:buChar char="•"/>
              <a:defRPr/>
            </a:pPr>
            <a:r>
              <a:rPr lang="en-US" altLang="zh-CN" sz="2800" dirty="0"/>
              <a:t>Anonymous Reviewers</a:t>
            </a:r>
          </a:p>
          <a:p>
            <a:pPr marL="457200" indent="-457200">
              <a:buFont typeface="Arial" panose="020B0604020202020204" pitchFamily="34" charset="0"/>
              <a:buChar char="•"/>
              <a:defRPr/>
            </a:pPr>
            <a:endParaRPr lang="en-US" altLang="zh-CN" sz="2800" dirty="0"/>
          </a:p>
          <a:p>
            <a:pPr marL="457200" indent="-457200">
              <a:buFont typeface="Arial" panose="020B0604020202020204" pitchFamily="34" charset="0"/>
              <a:buChar char="•"/>
              <a:defRPr/>
            </a:pPr>
            <a:r>
              <a:rPr lang="en-US" altLang="zh-CN" sz="2800" dirty="0" err="1"/>
              <a:t>Bao</a:t>
            </a:r>
            <a:r>
              <a:rPr lang="en-US" altLang="zh-CN" sz="2800" dirty="0"/>
              <a:t> Li and </a:t>
            </a:r>
            <a:r>
              <a:rPr lang="en-US" altLang="zh-CN" sz="2800" dirty="0" err="1"/>
              <a:t>Alexandre</a:t>
            </a:r>
            <a:r>
              <a:rPr lang="en-US" altLang="zh-CN" sz="2800" dirty="0"/>
              <a:t> </a:t>
            </a:r>
            <a:r>
              <a:rPr lang="en-US" altLang="zh-CN" sz="2800" dirty="0" err="1"/>
              <a:t>Boulch</a:t>
            </a:r>
            <a:r>
              <a:rPr lang="en-US" altLang="zh-CN" sz="2800" dirty="0"/>
              <a:t> for providing the code for comparison</a:t>
            </a:r>
          </a:p>
          <a:p>
            <a:pPr marL="457200" indent="-457200">
              <a:buFont typeface="Arial" panose="020B0604020202020204" pitchFamily="34" charset="0"/>
              <a:buChar char="•"/>
              <a:defRPr/>
            </a:pPr>
            <a:r>
              <a:rPr lang="en-US" altLang="zh-CN" sz="2800" dirty="0"/>
              <a:t>Andrei </a:t>
            </a:r>
            <a:r>
              <a:rPr lang="en-US" altLang="zh-CN" sz="2800" dirty="0" err="1"/>
              <a:t>Sharf</a:t>
            </a:r>
            <a:r>
              <a:rPr lang="en-US" altLang="zh-CN" sz="2800" dirty="0"/>
              <a:t> and </a:t>
            </a:r>
            <a:r>
              <a:rPr lang="en-US" altLang="zh-CN" sz="2800" dirty="0" err="1"/>
              <a:t>Hui</a:t>
            </a:r>
            <a:r>
              <a:rPr lang="en-US" altLang="zh-CN" sz="2800" dirty="0"/>
              <a:t> Huang for some models used</a:t>
            </a:r>
          </a:p>
          <a:p>
            <a:pPr>
              <a:defRPr/>
            </a:pPr>
            <a:endParaRPr lang="en-US" altLang="zh-CN" sz="2800" dirty="0"/>
          </a:p>
          <a:p>
            <a:pPr>
              <a:defRPr/>
            </a:pPr>
            <a:endParaRPr lang="en-US" altLang="zh-CN" sz="2800" dirty="0"/>
          </a:p>
          <a:p>
            <a:pPr marL="457200" indent="-457200">
              <a:buFont typeface="Arial" panose="020B0604020202020204" pitchFamily="34" charset="0"/>
              <a:buChar char="•"/>
              <a:defRPr/>
            </a:pPr>
            <a:r>
              <a:rPr lang="en-US" altLang="zh-CN" sz="2800" dirty="0"/>
              <a:t>NSFC (No. U0935004 &amp; No. 61173102, 61173103, 91230103)</a:t>
            </a:r>
          </a:p>
          <a:p>
            <a:pPr marL="457200" indent="-457200">
              <a:buFont typeface="Arial" panose="020B0604020202020204" pitchFamily="34" charset="0"/>
              <a:buChar char="•"/>
              <a:defRPr/>
            </a:pPr>
            <a:r>
              <a:rPr lang="en-US" altLang="zh-CN" sz="2800" dirty="0"/>
              <a:t>Research Funds for the Central Universities (No. DUT13JS04)</a:t>
            </a:r>
          </a:p>
        </p:txBody>
      </p:sp>
      <p:sp>
        <p:nvSpPr>
          <p:cNvPr id="30724" name="TextBox 3"/>
          <p:cNvSpPr txBox="1">
            <a:spLocks noChangeArrowheads="1"/>
          </p:cNvSpPr>
          <p:nvPr/>
        </p:nvSpPr>
        <p:spPr bwMode="auto">
          <a:xfrm>
            <a:off x="838200" y="381000"/>
            <a:ext cx="74676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4800" b="1"/>
              <a:t>Acknowledgements</a:t>
            </a:r>
          </a:p>
        </p:txBody>
      </p:sp>
    </p:spTree>
    <p:extLst>
      <p:ext uri="{BB962C8B-B14F-4D97-AF65-F5344CB8AC3E}">
        <p14:creationId xmlns:p14="http://schemas.microsoft.com/office/powerpoint/2010/main" val="280106351"/>
      </p:ext>
    </p:extLst>
  </p:cSld>
  <p:clrMapOvr>
    <a:masterClrMapping/>
  </p:clrMapOvr>
  <p:transition advTm="25086"/>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763C334-E126-440B-8616-00794396A3E2}" type="slidenum">
              <a:rPr lang="en-US" altLang="zh-CN" sz="1400" smtClean="0"/>
              <a:pPr>
                <a:spcBef>
                  <a:spcPct val="0"/>
                </a:spcBef>
                <a:buFontTx/>
                <a:buNone/>
              </a:pPr>
              <a:t>41</a:t>
            </a:fld>
            <a:endParaRPr lang="en-US" altLang="zh-CN" sz="1400" smtClean="0"/>
          </a:p>
        </p:txBody>
      </p:sp>
      <p:sp>
        <p:nvSpPr>
          <p:cNvPr id="32771" name="Text Box 4"/>
          <p:cNvSpPr txBox="1">
            <a:spLocks noChangeArrowheads="1"/>
          </p:cNvSpPr>
          <p:nvPr/>
        </p:nvSpPr>
        <p:spPr bwMode="auto">
          <a:xfrm>
            <a:off x="1676400" y="2362200"/>
            <a:ext cx="56388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6000"/>
              <a:t>The End!</a:t>
            </a:r>
          </a:p>
          <a:p>
            <a:pPr algn="ctr" eaLnBrk="1" hangingPunct="1">
              <a:spcBef>
                <a:spcPct val="50000"/>
              </a:spcBef>
              <a:buFontTx/>
              <a:buNone/>
            </a:pPr>
            <a:r>
              <a:rPr lang="en-US" altLang="zh-CN" sz="6000"/>
              <a:t>Thanks</a:t>
            </a:r>
          </a:p>
        </p:txBody>
      </p:sp>
    </p:spTree>
    <p:extLst>
      <p:ext uri="{BB962C8B-B14F-4D97-AF65-F5344CB8AC3E}">
        <p14:creationId xmlns:p14="http://schemas.microsoft.com/office/powerpoint/2010/main" val="33309024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457200" y="0"/>
            <a:ext cx="8229600" cy="914400"/>
          </a:xfrm>
        </p:spPr>
        <p:txBody>
          <a:bodyPr/>
          <a:lstStyle/>
          <a:p>
            <a:r>
              <a:rPr lang="en-US" altLang="zh-CN" sz="4000" b="1" smtClean="0"/>
              <a:t>Outline</a:t>
            </a:r>
            <a:endParaRPr lang="zh-CN" altLang="en-US" sz="4000" smtClean="0"/>
          </a:p>
        </p:txBody>
      </p:sp>
      <p:sp>
        <p:nvSpPr>
          <p:cNvPr id="11267" name="内容占位符 2"/>
          <p:cNvSpPr>
            <a:spLocks noGrp="1"/>
          </p:cNvSpPr>
          <p:nvPr>
            <p:ph idx="1"/>
          </p:nvPr>
        </p:nvSpPr>
        <p:spPr>
          <a:xfrm>
            <a:off x="457200" y="1371600"/>
            <a:ext cx="8458200" cy="5029200"/>
          </a:xfrm>
        </p:spPr>
        <p:txBody>
          <a:bodyPr/>
          <a:lstStyle/>
          <a:p>
            <a:pPr eaLnBrk="1" hangingPunct="1">
              <a:spcBef>
                <a:spcPct val="50000"/>
              </a:spcBef>
            </a:pPr>
            <a:r>
              <a:rPr lang="en-US" altLang="zh-CN" sz="2800" b="1" smtClean="0"/>
              <a:t>Related works</a:t>
            </a:r>
          </a:p>
          <a:p>
            <a:pPr eaLnBrk="1" hangingPunct="1">
              <a:spcBef>
                <a:spcPct val="50000"/>
              </a:spcBef>
            </a:pPr>
            <a:r>
              <a:rPr lang="en-US" altLang="zh-CN" sz="2800" b="1" smtClean="0"/>
              <a:t>Our method </a:t>
            </a:r>
          </a:p>
          <a:p>
            <a:pPr lvl="1" eaLnBrk="1" hangingPunct="1">
              <a:spcBef>
                <a:spcPct val="50000"/>
              </a:spcBef>
            </a:pPr>
            <a:r>
              <a:rPr lang="en-US" altLang="zh-CN" sz="2400" smtClean="0"/>
              <a:t> Basics of the method</a:t>
            </a:r>
          </a:p>
          <a:p>
            <a:pPr lvl="1" eaLnBrk="1" hangingPunct="1">
              <a:spcBef>
                <a:spcPct val="50000"/>
              </a:spcBef>
            </a:pPr>
            <a:r>
              <a:rPr lang="en-US" altLang="zh-CN" sz="2400" smtClean="0"/>
              <a:t> Low-rank subspace clustering framework with prior knowledge (LRSCPK) </a:t>
            </a:r>
          </a:p>
          <a:p>
            <a:pPr lvl="1" eaLnBrk="1" hangingPunct="1">
              <a:spcBef>
                <a:spcPct val="50000"/>
              </a:spcBef>
            </a:pPr>
            <a:r>
              <a:rPr lang="en-US" altLang="zh-CN" sz="2400" smtClean="0"/>
              <a:t> LRSCPK for normal estimation</a:t>
            </a:r>
          </a:p>
          <a:p>
            <a:pPr eaLnBrk="1" hangingPunct="1">
              <a:spcBef>
                <a:spcPct val="50000"/>
              </a:spcBef>
            </a:pPr>
            <a:r>
              <a:rPr lang="en-US" altLang="zh-CN" sz="2800" b="1" smtClean="0"/>
              <a:t>Experiments</a:t>
            </a:r>
          </a:p>
          <a:p>
            <a:pPr eaLnBrk="1" hangingPunct="1">
              <a:spcBef>
                <a:spcPct val="50000"/>
              </a:spcBef>
              <a:buFontTx/>
              <a:buChar char="-"/>
            </a:pPr>
            <a:endParaRPr lang="en-US" altLang="zh-CN" b="1" smtClean="0"/>
          </a:p>
          <a:p>
            <a:pPr eaLnBrk="1" hangingPunct="1">
              <a:spcBef>
                <a:spcPct val="50000"/>
              </a:spcBef>
              <a:buFontTx/>
              <a:buChar char="-"/>
            </a:pPr>
            <a:endParaRPr lang="en-US" altLang="zh-CN" smtClean="0"/>
          </a:p>
          <a:p>
            <a:pPr eaLnBrk="1" hangingPunct="1">
              <a:spcBef>
                <a:spcPct val="50000"/>
              </a:spcBef>
            </a:pPr>
            <a:endParaRPr lang="en-US" altLang="zh-CN" b="1" smtClean="0"/>
          </a:p>
          <a:p>
            <a:pPr eaLnBrk="1" hangingPunct="1">
              <a:spcBef>
                <a:spcPct val="50000"/>
              </a:spcBef>
            </a:pPr>
            <a:endParaRPr lang="en-US" altLang="zh-CN" b="1" smtClean="0"/>
          </a:p>
        </p:txBody>
      </p:sp>
      <p:sp>
        <p:nvSpPr>
          <p:cNvPr id="11268"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1327338-5ED2-4BE3-89F5-D0A76FF3F774}" type="slidenum">
              <a:rPr lang="en-US" altLang="zh-CN" sz="1400" smtClean="0"/>
              <a:pPr>
                <a:spcBef>
                  <a:spcPct val="0"/>
                </a:spcBef>
                <a:buFontTx/>
                <a:buNone/>
              </a:pPr>
              <a:t>5</a:t>
            </a:fld>
            <a:endParaRPr lang="en-US" altLang="zh-CN" sz="14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DADB20F-F680-4CB2-9EF3-99C85CBE038A}" type="slidenum">
              <a:rPr lang="en-US" altLang="zh-CN" sz="1400" smtClean="0"/>
              <a:pPr>
                <a:spcBef>
                  <a:spcPct val="0"/>
                </a:spcBef>
                <a:buFontTx/>
                <a:buNone/>
              </a:pPr>
              <a:t>6</a:t>
            </a:fld>
            <a:endParaRPr lang="en-US" altLang="zh-CN" sz="1400" smtClean="0"/>
          </a:p>
        </p:txBody>
      </p:sp>
      <p:sp>
        <p:nvSpPr>
          <p:cNvPr id="13315" name="Text Box 2"/>
          <p:cNvSpPr txBox="1">
            <a:spLocks noChangeArrowheads="1"/>
          </p:cNvSpPr>
          <p:nvPr/>
        </p:nvSpPr>
        <p:spPr bwMode="auto">
          <a:xfrm>
            <a:off x="152400" y="228600"/>
            <a:ext cx="45720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4000"/>
              <a:t>Related work</a:t>
            </a:r>
          </a:p>
        </p:txBody>
      </p:sp>
      <p:sp>
        <p:nvSpPr>
          <p:cNvPr id="13316" name="Text Box 3"/>
          <p:cNvSpPr txBox="1">
            <a:spLocks noChangeArrowheads="1"/>
          </p:cNvSpPr>
          <p:nvPr/>
        </p:nvSpPr>
        <p:spPr bwMode="auto">
          <a:xfrm>
            <a:off x="228600" y="3352800"/>
            <a:ext cx="7315200" cy="295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 Regression Based Methods</a:t>
            </a:r>
          </a:p>
          <a:p>
            <a:pPr eaLnBrk="1" hangingPunct="1">
              <a:spcBef>
                <a:spcPct val="50000"/>
              </a:spcBef>
              <a:buFontTx/>
              <a:buNone/>
            </a:pPr>
            <a:r>
              <a:rPr lang="en-US" altLang="zh-CN" sz="1400" i="1"/>
              <a:t>-</a:t>
            </a:r>
            <a:r>
              <a:rPr lang="en-US" altLang="zh-CN" sz="1400"/>
              <a:t>Principle component analysis</a:t>
            </a:r>
            <a:r>
              <a:rPr lang="en-US" altLang="zh-CN" sz="1400" i="1"/>
              <a:t> </a:t>
            </a:r>
            <a:r>
              <a:rPr lang="en-US" altLang="zh-CN" sz="1400"/>
              <a:t>(PCA)</a:t>
            </a:r>
            <a:r>
              <a:rPr lang="en-US" altLang="zh-CN" sz="1400" i="1"/>
              <a:t> </a:t>
            </a:r>
            <a:r>
              <a:rPr lang="en-US" altLang="zh-CN" sz="1400"/>
              <a:t>[Hoppe et al. 92.]</a:t>
            </a:r>
          </a:p>
          <a:p>
            <a:pPr eaLnBrk="1" hangingPunct="1">
              <a:spcBef>
                <a:spcPct val="50000"/>
              </a:spcBef>
              <a:buFontTx/>
              <a:buNone/>
            </a:pPr>
            <a:r>
              <a:rPr lang="en-US" altLang="zh-CN" sz="1400"/>
              <a:t>-Moving least squares (MLS) [Alexa et al. 01]</a:t>
            </a:r>
          </a:p>
          <a:p>
            <a:pPr eaLnBrk="1" hangingPunct="1">
              <a:spcBef>
                <a:spcPct val="50000"/>
              </a:spcBef>
              <a:buFontTx/>
              <a:buNone/>
            </a:pPr>
            <a:r>
              <a:rPr lang="en-US" altLang="zh-CN" sz="1400"/>
              <a:t>-Spheres [Guennbaud et al. 07]</a:t>
            </a:r>
          </a:p>
          <a:p>
            <a:pPr eaLnBrk="1" hangingPunct="1">
              <a:spcBef>
                <a:spcPct val="50000"/>
              </a:spcBef>
              <a:buFontTx/>
              <a:buNone/>
            </a:pPr>
            <a:r>
              <a:rPr lang="en-US" altLang="zh-CN" sz="1400"/>
              <a:t>-Adaptive neighborhood [Mitra et al. 03]</a:t>
            </a:r>
          </a:p>
          <a:p>
            <a:pPr eaLnBrk="1" hangingPunct="1">
              <a:spcBef>
                <a:spcPct val="50000"/>
              </a:spcBef>
              <a:buFontTx/>
              <a:buNone/>
            </a:pPr>
            <a:r>
              <a:rPr lang="en-US" altLang="zh-CN" sz="1400"/>
              <a:t>-Gaussian weights [Gross et al. 07]</a:t>
            </a:r>
          </a:p>
          <a:p>
            <a:pPr eaLnBrk="1" hangingPunct="1">
              <a:spcBef>
                <a:spcPct val="50000"/>
              </a:spcBef>
              <a:buFontTx/>
              <a:buNone/>
            </a:pPr>
            <a:r>
              <a:rPr lang="en-US" altLang="zh-CN" sz="1400"/>
              <a:t>-Robust moving least squares (RMLS) [Fleishman et al. 05]  </a:t>
            </a:r>
          </a:p>
          <a:p>
            <a:pPr eaLnBrk="1" hangingPunct="1">
              <a:spcBef>
                <a:spcPct val="50000"/>
              </a:spcBef>
              <a:buFontTx/>
              <a:buNone/>
            </a:pPr>
            <a:r>
              <a:rPr lang="en-US" altLang="zh-CN" sz="1400" b="1"/>
              <a:t>-RANSAC-like method [Li et al. 10]</a:t>
            </a:r>
          </a:p>
          <a:p>
            <a:pPr eaLnBrk="1" hangingPunct="1">
              <a:spcBef>
                <a:spcPct val="50000"/>
              </a:spcBef>
              <a:buFontTx/>
              <a:buNone/>
            </a:pPr>
            <a:r>
              <a:rPr lang="en-US" altLang="zh-CN" sz="1400" b="1"/>
              <a:t>-Hough transform [Boulch et al. 12]</a:t>
            </a:r>
          </a:p>
        </p:txBody>
      </p:sp>
      <p:sp>
        <p:nvSpPr>
          <p:cNvPr id="13317" name="Text Box 7"/>
          <p:cNvSpPr txBox="1">
            <a:spLocks noChangeArrowheads="1"/>
          </p:cNvSpPr>
          <p:nvPr/>
        </p:nvSpPr>
        <p:spPr bwMode="auto">
          <a:xfrm>
            <a:off x="5029200" y="1295400"/>
            <a:ext cx="4114800"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 Normal mollification methods </a:t>
            </a:r>
          </a:p>
          <a:p>
            <a:pPr eaLnBrk="1" hangingPunct="1">
              <a:spcBef>
                <a:spcPct val="50000"/>
              </a:spcBef>
              <a:buFontTx/>
              <a:buNone/>
            </a:pPr>
            <a:r>
              <a:rPr lang="en-US" altLang="zh-CN" sz="1400"/>
              <a:t>- </a:t>
            </a:r>
            <a:r>
              <a:rPr lang="en-US" altLang="zh-CN" sz="1400">
                <a:solidFill>
                  <a:srgbClr val="000000"/>
                </a:solidFill>
              </a:rPr>
              <a:t>Bilateral filterin</a:t>
            </a:r>
            <a:r>
              <a:rPr lang="en-US" altLang="zh-CN" sz="1400"/>
              <a:t>g [Jones et al. 07]</a:t>
            </a:r>
          </a:p>
          <a:p>
            <a:pPr eaLnBrk="1" hangingPunct="1">
              <a:spcBef>
                <a:spcPct val="50000"/>
              </a:spcBef>
              <a:buFontTx/>
              <a:buNone/>
            </a:pPr>
            <a:r>
              <a:rPr lang="en-US" altLang="zh-CN" sz="1400"/>
              <a:t>- Half-uadraticre gularization [Calderon et al. 07]</a:t>
            </a:r>
          </a:p>
          <a:p>
            <a:pPr eaLnBrk="1" hangingPunct="1">
              <a:spcBef>
                <a:spcPct val="50000"/>
              </a:spcBef>
              <a:buFontTx/>
              <a:buNone/>
            </a:pPr>
            <a:r>
              <a:rPr lang="en-US" altLang="zh-CN" sz="1400"/>
              <a:t>- Robust local kernel regression [Oztireli et al. 09]</a:t>
            </a:r>
            <a:endParaRPr lang="en-US" altLang="zh-CN" sz="1800"/>
          </a:p>
        </p:txBody>
      </p:sp>
      <p:sp>
        <p:nvSpPr>
          <p:cNvPr id="13318" name="Text Box 8"/>
          <p:cNvSpPr txBox="1">
            <a:spLocks noChangeArrowheads="1"/>
          </p:cNvSpPr>
          <p:nvPr/>
        </p:nvSpPr>
        <p:spPr bwMode="auto">
          <a:xfrm>
            <a:off x="228600" y="1295400"/>
            <a:ext cx="5105400"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 Delaunay/Voronoi Based Methods</a:t>
            </a:r>
          </a:p>
          <a:p>
            <a:pPr eaLnBrk="1" hangingPunct="1">
              <a:spcBef>
                <a:spcPct val="50000"/>
              </a:spcBef>
              <a:buFontTx/>
              <a:buChar char="-"/>
            </a:pPr>
            <a:r>
              <a:rPr lang="en-US" altLang="zh-CN" sz="1400"/>
              <a:t> Voronoi filtering [Amenta et al. 99]</a:t>
            </a:r>
          </a:p>
          <a:p>
            <a:pPr eaLnBrk="1" hangingPunct="1">
              <a:spcBef>
                <a:spcPct val="50000"/>
              </a:spcBef>
              <a:buFontTx/>
              <a:buChar char="-"/>
            </a:pPr>
            <a:r>
              <a:rPr lang="en-US" altLang="zh-CN" sz="1400"/>
              <a:t> Provable surface reconstruction from noisy [Dey et al. 06] </a:t>
            </a:r>
          </a:p>
          <a:p>
            <a:pPr eaLnBrk="1" hangingPunct="1">
              <a:spcBef>
                <a:spcPct val="50000"/>
              </a:spcBef>
              <a:buFontTx/>
              <a:buChar char="-"/>
            </a:pPr>
            <a:r>
              <a:rPr lang="en-US" altLang="zh-CN" sz="1400"/>
              <a:t> Voronoi-based variational reconstruction [Alliez et al. 07]</a:t>
            </a:r>
          </a:p>
        </p:txBody>
      </p:sp>
      <p:grpSp>
        <p:nvGrpSpPr>
          <p:cNvPr id="10" name="组合 9"/>
          <p:cNvGrpSpPr>
            <a:grpSpLocks/>
          </p:cNvGrpSpPr>
          <p:nvPr/>
        </p:nvGrpSpPr>
        <p:grpSpPr bwMode="auto">
          <a:xfrm>
            <a:off x="4991100" y="1371600"/>
            <a:ext cx="4000500" cy="2319338"/>
            <a:chOff x="4991100" y="1371600"/>
            <a:chExt cx="4000500" cy="2319754"/>
          </a:xfrm>
        </p:grpSpPr>
        <p:pic>
          <p:nvPicPr>
            <p:cNvPr id="13323"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1371600"/>
              <a:ext cx="40005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矩形 7"/>
            <p:cNvSpPr>
              <a:spLocks noChangeArrowheads="1"/>
            </p:cNvSpPr>
            <p:nvPr/>
          </p:nvSpPr>
          <p:spPr bwMode="auto">
            <a:xfrm>
              <a:off x="5257800" y="3352800"/>
              <a:ext cx="32736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t>RANSAC-like method [Li et al. 10]</a:t>
              </a:r>
            </a:p>
          </p:txBody>
        </p:sp>
      </p:grpSp>
      <p:grpSp>
        <p:nvGrpSpPr>
          <p:cNvPr id="11" name="组合 10"/>
          <p:cNvGrpSpPr>
            <a:grpSpLocks/>
          </p:cNvGrpSpPr>
          <p:nvPr/>
        </p:nvGrpSpPr>
        <p:grpSpPr bwMode="auto">
          <a:xfrm>
            <a:off x="4991100" y="3943350"/>
            <a:ext cx="4000500" cy="2338388"/>
            <a:chOff x="4991100" y="3943350"/>
            <a:chExt cx="4000500" cy="2338804"/>
          </a:xfrm>
        </p:grpSpPr>
        <p:pic>
          <p:nvPicPr>
            <p:cNvPr id="13321"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91100" y="3943350"/>
              <a:ext cx="40005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矩形 8"/>
            <p:cNvSpPr>
              <a:spLocks noChangeArrowheads="1"/>
            </p:cNvSpPr>
            <p:nvPr/>
          </p:nvSpPr>
          <p:spPr bwMode="auto">
            <a:xfrm>
              <a:off x="5334000" y="5943600"/>
              <a:ext cx="33009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t>Hough transform [Boulch et al. 12]</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9F6BA7C-915F-4855-BB45-94577DFAE496}" type="slidenum">
              <a:rPr lang="en-US" altLang="zh-CN" sz="1400" smtClean="0"/>
              <a:pPr>
                <a:spcBef>
                  <a:spcPct val="0"/>
                </a:spcBef>
                <a:buFontTx/>
                <a:buNone/>
              </a:pPr>
              <a:t>7</a:t>
            </a:fld>
            <a:endParaRPr lang="en-US" altLang="zh-CN" sz="1400" smtClean="0"/>
          </a:p>
        </p:txBody>
      </p:sp>
      <p:sp>
        <p:nvSpPr>
          <p:cNvPr id="15363" name="Text Box 4"/>
          <p:cNvSpPr txBox="1">
            <a:spLocks noChangeArrowheads="1"/>
          </p:cNvSpPr>
          <p:nvPr/>
        </p:nvSpPr>
        <p:spPr bwMode="auto">
          <a:xfrm>
            <a:off x="228600" y="685800"/>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Basics of our method</a:t>
            </a:r>
          </a:p>
        </p:txBody>
      </p:sp>
      <p:pic>
        <p:nvPicPr>
          <p:cNvPr id="8206" name="Picture 14" descr="orig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27432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15" descr="origina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267200"/>
            <a:ext cx="2743200"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Picture 16" descr="origianlplane_f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752600"/>
            <a:ext cx="2743200"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17" descr="origianlplane_fi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4267200"/>
            <a:ext cx="2667000"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0" name="Picture 18" descr="classif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1676400"/>
            <a:ext cx="27432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1" name="Picture 19" descr="classify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343400"/>
            <a:ext cx="2667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206"/>
                                        </p:tgtEl>
                                        <p:attrNameLst>
                                          <p:attrName>style.visibility</p:attrName>
                                        </p:attrNameLst>
                                      </p:cBhvr>
                                      <p:to>
                                        <p:strVal val="visible"/>
                                      </p:to>
                                    </p:set>
                                    <p:anim calcmode="lin" valueType="num">
                                      <p:cBhvr additive="base">
                                        <p:cTn id="7" dur="500" fill="hold"/>
                                        <p:tgtEl>
                                          <p:spTgt spid="8206"/>
                                        </p:tgtEl>
                                        <p:attrNameLst>
                                          <p:attrName>ppt_x</p:attrName>
                                        </p:attrNameLst>
                                      </p:cBhvr>
                                      <p:tavLst>
                                        <p:tav tm="0">
                                          <p:val>
                                            <p:strVal val="#ppt_x"/>
                                          </p:val>
                                        </p:tav>
                                        <p:tav tm="100000">
                                          <p:val>
                                            <p:strVal val="#ppt_x"/>
                                          </p:val>
                                        </p:tav>
                                      </p:tavLst>
                                    </p:anim>
                                    <p:anim calcmode="lin" valueType="num">
                                      <p:cBhvr additive="base">
                                        <p:cTn id="8" dur="500" fill="hold"/>
                                        <p:tgtEl>
                                          <p:spTgt spid="820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07"/>
                                        </p:tgtEl>
                                        <p:attrNameLst>
                                          <p:attrName>style.visibility</p:attrName>
                                        </p:attrNameLst>
                                      </p:cBhvr>
                                      <p:to>
                                        <p:strVal val="visible"/>
                                      </p:to>
                                    </p:set>
                                    <p:anim calcmode="lin" valueType="num">
                                      <p:cBhvr additive="base">
                                        <p:cTn id="11" dur="500" fill="hold"/>
                                        <p:tgtEl>
                                          <p:spTgt spid="8207"/>
                                        </p:tgtEl>
                                        <p:attrNameLst>
                                          <p:attrName>ppt_x</p:attrName>
                                        </p:attrNameLst>
                                      </p:cBhvr>
                                      <p:tavLst>
                                        <p:tav tm="0">
                                          <p:val>
                                            <p:strVal val="#ppt_x"/>
                                          </p:val>
                                        </p:tav>
                                        <p:tav tm="100000">
                                          <p:val>
                                            <p:strVal val="#ppt_x"/>
                                          </p:val>
                                        </p:tav>
                                      </p:tavLst>
                                    </p:anim>
                                    <p:anim calcmode="lin" valueType="num">
                                      <p:cBhvr additive="base">
                                        <p:cTn id="12" dur="500" fill="hold"/>
                                        <p:tgtEl>
                                          <p:spTgt spid="8207"/>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8208"/>
                                        </p:tgtEl>
                                        <p:attrNameLst>
                                          <p:attrName>style.visibility</p:attrName>
                                        </p:attrNameLst>
                                      </p:cBhvr>
                                      <p:to>
                                        <p:strVal val="visible"/>
                                      </p:to>
                                    </p:set>
                                    <p:anim calcmode="lin" valueType="num">
                                      <p:cBhvr additive="base">
                                        <p:cTn id="17" dur="500" fill="hold"/>
                                        <p:tgtEl>
                                          <p:spTgt spid="8208"/>
                                        </p:tgtEl>
                                        <p:attrNameLst>
                                          <p:attrName>ppt_x</p:attrName>
                                        </p:attrNameLst>
                                      </p:cBhvr>
                                      <p:tavLst>
                                        <p:tav tm="0">
                                          <p:val>
                                            <p:strVal val="#ppt_x"/>
                                          </p:val>
                                        </p:tav>
                                        <p:tav tm="100000">
                                          <p:val>
                                            <p:strVal val="#ppt_x"/>
                                          </p:val>
                                        </p:tav>
                                      </p:tavLst>
                                    </p:anim>
                                    <p:anim calcmode="lin" valueType="num">
                                      <p:cBhvr additive="base">
                                        <p:cTn id="18" dur="500" fill="hold"/>
                                        <p:tgtEl>
                                          <p:spTgt spid="820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209"/>
                                        </p:tgtEl>
                                        <p:attrNameLst>
                                          <p:attrName>style.visibility</p:attrName>
                                        </p:attrNameLst>
                                      </p:cBhvr>
                                      <p:to>
                                        <p:strVal val="visible"/>
                                      </p:to>
                                    </p:set>
                                    <p:anim calcmode="lin" valueType="num">
                                      <p:cBhvr additive="base">
                                        <p:cTn id="21" dur="500" fill="hold"/>
                                        <p:tgtEl>
                                          <p:spTgt spid="8209"/>
                                        </p:tgtEl>
                                        <p:attrNameLst>
                                          <p:attrName>ppt_x</p:attrName>
                                        </p:attrNameLst>
                                      </p:cBhvr>
                                      <p:tavLst>
                                        <p:tav tm="0">
                                          <p:val>
                                            <p:strVal val="#ppt_x"/>
                                          </p:val>
                                        </p:tav>
                                        <p:tav tm="100000">
                                          <p:val>
                                            <p:strVal val="#ppt_x"/>
                                          </p:val>
                                        </p:tav>
                                      </p:tavLst>
                                    </p:anim>
                                    <p:anim calcmode="lin" valueType="num">
                                      <p:cBhvr additive="base">
                                        <p:cTn id="22" dur="500" fill="hold"/>
                                        <p:tgtEl>
                                          <p:spTgt spid="820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8210"/>
                                        </p:tgtEl>
                                        <p:attrNameLst>
                                          <p:attrName>style.visibility</p:attrName>
                                        </p:attrNameLst>
                                      </p:cBhvr>
                                      <p:to>
                                        <p:strVal val="visible"/>
                                      </p:to>
                                    </p:set>
                                    <p:anim calcmode="lin" valueType="num">
                                      <p:cBhvr additive="base">
                                        <p:cTn id="27" dur="500" fill="hold"/>
                                        <p:tgtEl>
                                          <p:spTgt spid="8210"/>
                                        </p:tgtEl>
                                        <p:attrNameLst>
                                          <p:attrName>ppt_x</p:attrName>
                                        </p:attrNameLst>
                                      </p:cBhvr>
                                      <p:tavLst>
                                        <p:tav tm="0">
                                          <p:val>
                                            <p:strVal val="#ppt_x"/>
                                          </p:val>
                                        </p:tav>
                                        <p:tav tm="100000">
                                          <p:val>
                                            <p:strVal val="#ppt_x"/>
                                          </p:val>
                                        </p:tav>
                                      </p:tavLst>
                                    </p:anim>
                                    <p:anim calcmode="lin" valueType="num">
                                      <p:cBhvr additive="base">
                                        <p:cTn id="28" dur="500" fill="hold"/>
                                        <p:tgtEl>
                                          <p:spTgt spid="82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211"/>
                                        </p:tgtEl>
                                        <p:attrNameLst>
                                          <p:attrName>style.visibility</p:attrName>
                                        </p:attrNameLst>
                                      </p:cBhvr>
                                      <p:to>
                                        <p:strVal val="visible"/>
                                      </p:to>
                                    </p:set>
                                    <p:anim calcmode="lin" valueType="num">
                                      <p:cBhvr additive="base">
                                        <p:cTn id="31" dur="500" fill="hold"/>
                                        <p:tgtEl>
                                          <p:spTgt spid="8211"/>
                                        </p:tgtEl>
                                        <p:attrNameLst>
                                          <p:attrName>ppt_x</p:attrName>
                                        </p:attrNameLst>
                                      </p:cBhvr>
                                      <p:tavLst>
                                        <p:tav tm="0">
                                          <p:val>
                                            <p:strVal val="#ppt_x"/>
                                          </p:val>
                                        </p:tav>
                                        <p:tav tm="100000">
                                          <p:val>
                                            <p:strVal val="#ppt_x"/>
                                          </p:val>
                                        </p:tav>
                                      </p:tavLst>
                                    </p:anim>
                                    <p:anim calcmode="lin" valueType="num">
                                      <p:cBhvr additive="base">
                                        <p:cTn id="32" dur="500" fill="hold"/>
                                        <p:tgtEl>
                                          <p:spTgt spid="82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457200" y="350838"/>
            <a:ext cx="8229600" cy="563562"/>
          </a:xfrm>
        </p:spPr>
        <p:txBody>
          <a:bodyPr/>
          <a:lstStyle/>
          <a:p>
            <a:r>
              <a:rPr lang="en-US" altLang="zh-CN" sz="4000" smtClean="0"/>
              <a:t>Contributions</a:t>
            </a:r>
            <a:endParaRPr lang="zh-CN" altLang="en-US" sz="4000" smtClean="0"/>
          </a:p>
        </p:txBody>
      </p:sp>
      <p:sp>
        <p:nvSpPr>
          <p:cNvPr id="17411" name="内容占位符 2"/>
          <p:cNvSpPr>
            <a:spLocks noGrp="1"/>
          </p:cNvSpPr>
          <p:nvPr>
            <p:ph idx="1"/>
          </p:nvPr>
        </p:nvSpPr>
        <p:spPr>
          <a:xfrm>
            <a:off x="457200" y="1524000"/>
            <a:ext cx="8229600" cy="4267200"/>
          </a:xfrm>
        </p:spPr>
        <p:txBody>
          <a:bodyPr/>
          <a:lstStyle/>
          <a:p>
            <a:pPr eaLnBrk="1" hangingPunct="1"/>
            <a:r>
              <a:rPr lang="en-US" altLang="zh-CN" sz="2400" dirty="0" smtClean="0"/>
              <a:t>A low-rank subspace clustering </a:t>
            </a:r>
            <a:r>
              <a:rPr lang="en-US" altLang="zh-CN" sz="2400" b="1" dirty="0" smtClean="0"/>
              <a:t>framework</a:t>
            </a:r>
            <a:r>
              <a:rPr lang="en-US" altLang="zh-CN" sz="2400" dirty="0" smtClean="0"/>
              <a:t> with prior knowledge (LRSCPK) is designed to </a:t>
            </a:r>
            <a:r>
              <a:rPr lang="en-US" altLang="zh-CN" sz="2400" b="1" dirty="0" smtClean="0"/>
              <a:t>avoid</a:t>
            </a:r>
            <a:r>
              <a:rPr lang="en-US" altLang="zh-CN" sz="2400" dirty="0" smtClean="0"/>
              <a:t> </a:t>
            </a:r>
            <a:r>
              <a:rPr lang="en-US" altLang="zh-CN" sz="2400" b="1" dirty="0" smtClean="0"/>
              <a:t>subspace independency assumption</a:t>
            </a:r>
            <a:r>
              <a:rPr lang="en-US" altLang="zh-CN" sz="2400" dirty="0" smtClean="0"/>
              <a:t> when applying LRR model.</a:t>
            </a:r>
          </a:p>
          <a:p>
            <a:pPr eaLnBrk="1" hangingPunct="1"/>
            <a:endParaRPr lang="en-US" altLang="zh-CN" sz="2400" dirty="0" smtClean="0"/>
          </a:p>
          <a:p>
            <a:pPr eaLnBrk="1" hangingPunct="1"/>
            <a:r>
              <a:rPr lang="en-US" altLang="zh-CN" sz="2400" dirty="0" smtClean="0"/>
              <a:t>LRSCPK is applied to segment isotropic sub-neighborhoods for point cloud data.</a:t>
            </a:r>
          </a:p>
          <a:p>
            <a:pPr eaLnBrk="1" hangingPunct="1"/>
            <a:endParaRPr lang="en-US" altLang="zh-CN" sz="2400" dirty="0" smtClean="0"/>
          </a:p>
          <a:p>
            <a:pPr eaLnBrk="1" hangingPunct="1"/>
            <a:r>
              <a:rPr lang="en-US" altLang="zh-CN" sz="2400" dirty="0" smtClean="0"/>
              <a:t>The estimated </a:t>
            </a:r>
            <a:r>
              <a:rPr lang="en-US" altLang="zh-CN" sz="2400" dirty="0" err="1" smtClean="0"/>
              <a:t>normals</a:t>
            </a:r>
            <a:r>
              <a:rPr lang="en-US" altLang="zh-CN" sz="2400" dirty="0" smtClean="0"/>
              <a:t> from identified </a:t>
            </a:r>
            <a:r>
              <a:rPr lang="en-US" altLang="zh-CN" sz="2400" dirty="0"/>
              <a:t>consistent sub-neighborhood </a:t>
            </a:r>
            <a:r>
              <a:rPr lang="en-US" altLang="zh-CN" sz="2400" b="1" dirty="0" smtClean="0"/>
              <a:t>preserve sharp features better </a:t>
            </a:r>
            <a:r>
              <a:rPr lang="en-US" altLang="zh-CN" sz="2400" dirty="0" smtClean="0"/>
              <a:t>than existing methods</a:t>
            </a:r>
            <a:endParaRPr lang="zh-CN" altLang="en-US" dirty="0" smtClean="0"/>
          </a:p>
        </p:txBody>
      </p:sp>
      <p:sp>
        <p:nvSpPr>
          <p:cNvPr id="17412"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E3C4797-A4C6-42B2-960C-BA2EF570D094}" type="slidenum">
              <a:rPr lang="en-US" altLang="zh-CN" sz="1400" smtClean="0"/>
              <a:pPr>
                <a:spcBef>
                  <a:spcPct val="0"/>
                </a:spcBef>
                <a:buFontTx/>
                <a:buNone/>
              </a:pPr>
              <a:t>8</a:t>
            </a:fld>
            <a:endParaRPr lang="en-US" altLang="zh-CN" sz="140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FA76668-2419-4934-9A8D-A176390707E1}" type="slidenum">
              <a:rPr lang="en-US" altLang="zh-CN" sz="1400" smtClean="0"/>
              <a:pPr>
                <a:spcBef>
                  <a:spcPct val="0"/>
                </a:spcBef>
                <a:buFontTx/>
                <a:buNone/>
              </a:pPr>
              <a:t>9</a:t>
            </a:fld>
            <a:endParaRPr lang="en-US" altLang="zh-CN" sz="1400" smtClean="0"/>
          </a:p>
        </p:txBody>
      </p:sp>
      <p:sp>
        <p:nvSpPr>
          <p:cNvPr id="19459" name="Text Box 4"/>
          <p:cNvSpPr txBox="1">
            <a:spLocks noChangeArrowheads="1"/>
          </p:cNvSpPr>
          <p:nvPr/>
        </p:nvSpPr>
        <p:spPr bwMode="auto">
          <a:xfrm>
            <a:off x="228600" y="304800"/>
            <a:ext cx="57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Subspace clustering</a:t>
            </a:r>
          </a:p>
        </p:txBody>
      </p:sp>
      <p:sp>
        <p:nvSpPr>
          <p:cNvPr id="19460" name="Text Box 5"/>
          <p:cNvSpPr txBox="1">
            <a:spLocks noChangeArrowheads="1"/>
          </p:cNvSpPr>
          <p:nvPr/>
        </p:nvSpPr>
        <p:spPr bwMode="auto">
          <a:xfrm>
            <a:off x="3886200" y="1371600"/>
            <a:ext cx="52578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t> Algebraic algorithms</a:t>
            </a:r>
          </a:p>
          <a:p>
            <a:pPr eaLnBrk="1" hangingPunct="1">
              <a:spcBef>
                <a:spcPct val="50000"/>
              </a:spcBef>
            </a:pPr>
            <a:r>
              <a:rPr lang="en-US" altLang="zh-CN" sz="2400"/>
              <a:t> Iterative methods</a:t>
            </a:r>
          </a:p>
          <a:p>
            <a:pPr eaLnBrk="1" hangingPunct="1">
              <a:spcBef>
                <a:spcPct val="50000"/>
              </a:spcBef>
            </a:pPr>
            <a:r>
              <a:rPr lang="en-US" altLang="zh-CN" sz="2400"/>
              <a:t> Statistical methods</a:t>
            </a:r>
          </a:p>
          <a:p>
            <a:pPr eaLnBrk="1" hangingPunct="1">
              <a:spcBef>
                <a:spcPct val="50000"/>
              </a:spcBef>
            </a:pPr>
            <a:r>
              <a:rPr lang="en-US" altLang="zh-CN" sz="2400"/>
              <a:t> </a:t>
            </a:r>
            <a:r>
              <a:rPr lang="en-US" altLang="zh-CN" sz="2400">
                <a:solidFill>
                  <a:srgbClr val="006666"/>
                </a:solidFill>
              </a:rPr>
              <a:t>Spectral clustering-based methods</a:t>
            </a:r>
          </a:p>
        </p:txBody>
      </p:sp>
      <p:sp>
        <p:nvSpPr>
          <p:cNvPr id="10247" name="Rectangle 22"/>
          <p:cNvSpPr>
            <a:spLocks noChangeArrowheads="1"/>
          </p:cNvSpPr>
          <p:nvPr/>
        </p:nvSpPr>
        <p:spPr bwMode="auto">
          <a:xfrm>
            <a:off x="152400" y="4572000"/>
            <a:ext cx="4343400" cy="1447800"/>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Robust Recover of Subspace </a:t>
            </a:r>
          </a:p>
          <a:p>
            <a:pPr algn="ctr" eaLnBrk="1" hangingPunct="1">
              <a:spcBef>
                <a:spcPct val="0"/>
              </a:spcBef>
              <a:buFontTx/>
              <a:buNone/>
            </a:pPr>
            <a:r>
              <a:rPr lang="en-US" altLang="zh-CN" sz="2000">
                <a:latin typeface="Times New Roman" panose="02020603050405020304" pitchFamily="18" charset="0"/>
              </a:rPr>
              <a:t>Structure by Low-Rank Representation</a:t>
            </a:r>
          </a:p>
          <a:p>
            <a:pPr algn="ctr" eaLnBrk="1" hangingPunct="1">
              <a:spcBef>
                <a:spcPct val="0"/>
              </a:spcBef>
              <a:buFontTx/>
              <a:buNone/>
            </a:pPr>
            <a:r>
              <a:rPr lang="en-US" altLang="zh-CN" sz="1800">
                <a:latin typeface="Times New Roman" panose="02020603050405020304" pitchFamily="18" charset="0"/>
              </a:rPr>
              <a:t>G. Liu, Z. Lin, and Y. Yu</a:t>
            </a:r>
          </a:p>
          <a:p>
            <a:pPr algn="ctr" eaLnBrk="1" hangingPunct="1">
              <a:spcBef>
                <a:spcPct val="0"/>
              </a:spcBef>
              <a:buFontTx/>
              <a:buNone/>
            </a:pPr>
            <a:r>
              <a:rPr lang="en-US" altLang="zh-CN" sz="1800">
                <a:latin typeface="Times New Roman" panose="02020603050405020304" pitchFamily="18" charset="0"/>
              </a:rPr>
              <a:t>2010 ICML</a:t>
            </a:r>
          </a:p>
        </p:txBody>
      </p:sp>
      <p:sp>
        <p:nvSpPr>
          <p:cNvPr id="15" name="Freeform 109"/>
          <p:cNvSpPr>
            <a:spLocks/>
          </p:cNvSpPr>
          <p:nvPr/>
        </p:nvSpPr>
        <p:spPr bwMode="auto">
          <a:xfrm flipH="1">
            <a:off x="4724400" y="4876800"/>
            <a:ext cx="523875" cy="628650"/>
          </a:xfrm>
          <a:custGeom>
            <a:avLst/>
            <a:gdLst>
              <a:gd name="T0" fmla="*/ 2147483646 w 1249"/>
              <a:gd name="T1" fmla="*/ 2147483646 h 1140"/>
              <a:gd name="T2" fmla="*/ 2147483646 w 1249"/>
              <a:gd name="T3" fmla="*/ 2147483646 h 1140"/>
              <a:gd name="T4" fmla="*/ 2147483646 w 1249"/>
              <a:gd name="T5" fmla="*/ 2147483646 h 1140"/>
              <a:gd name="T6" fmla="*/ 2147483646 w 1249"/>
              <a:gd name="T7" fmla="*/ 2147483646 h 1140"/>
              <a:gd name="T8" fmla="*/ 2147483646 w 1249"/>
              <a:gd name="T9" fmla="*/ 2147483646 h 1140"/>
              <a:gd name="T10" fmla="*/ 2147483646 w 1249"/>
              <a:gd name="T11" fmla="*/ 2147483646 h 1140"/>
              <a:gd name="T12" fmla="*/ 2147483646 w 1249"/>
              <a:gd name="T13" fmla="*/ 2147483646 h 1140"/>
              <a:gd name="T14" fmla="*/ 2147483646 w 1249"/>
              <a:gd name="T15" fmla="*/ 2147483646 h 1140"/>
              <a:gd name="T16" fmla="*/ 2147483646 w 1249"/>
              <a:gd name="T17" fmla="*/ 2147483646 h 1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9"/>
              <a:gd name="T28" fmla="*/ 0 h 1140"/>
              <a:gd name="T29" fmla="*/ 1249 w 1249"/>
              <a:gd name="T30" fmla="*/ 1140 h 1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9" h="1140">
                <a:moveTo>
                  <a:pt x="100" y="48"/>
                </a:moveTo>
                <a:cubicBezTo>
                  <a:pt x="194" y="0"/>
                  <a:pt x="745" y="319"/>
                  <a:pt x="891" y="333"/>
                </a:cubicBezTo>
                <a:cubicBezTo>
                  <a:pt x="1037" y="347"/>
                  <a:pt x="922" y="95"/>
                  <a:pt x="976" y="133"/>
                </a:cubicBezTo>
                <a:cubicBezTo>
                  <a:pt x="1030" y="171"/>
                  <a:pt x="1249" y="396"/>
                  <a:pt x="1217" y="558"/>
                </a:cubicBezTo>
                <a:cubicBezTo>
                  <a:pt x="1185" y="720"/>
                  <a:pt x="834" y="1068"/>
                  <a:pt x="786" y="1104"/>
                </a:cubicBezTo>
                <a:cubicBezTo>
                  <a:pt x="738" y="1140"/>
                  <a:pt x="1040" y="774"/>
                  <a:pt x="926" y="774"/>
                </a:cubicBezTo>
                <a:cubicBezTo>
                  <a:pt x="812" y="774"/>
                  <a:pt x="200" y="1130"/>
                  <a:pt x="100" y="1104"/>
                </a:cubicBezTo>
                <a:cubicBezTo>
                  <a:pt x="0" y="1078"/>
                  <a:pt x="323" y="793"/>
                  <a:pt x="325" y="619"/>
                </a:cubicBezTo>
                <a:cubicBezTo>
                  <a:pt x="327" y="445"/>
                  <a:pt x="6" y="96"/>
                  <a:pt x="100" y="48"/>
                </a:cubicBezTo>
                <a:close/>
              </a:path>
            </a:pathLst>
          </a:custGeom>
          <a:solidFill>
            <a:srgbClr val="FFCC99"/>
          </a:solidFill>
          <a:ln w="9525">
            <a:solidFill>
              <a:schemeClr val="tx1"/>
            </a:solidFill>
            <a:round/>
            <a:headEnd/>
            <a:tailEnd/>
          </a:ln>
        </p:spPr>
        <p:txBody>
          <a:bodyPr/>
          <a:lstStyle/>
          <a:p>
            <a:endParaRPr lang="zh-CN" altLang="en-US"/>
          </a:p>
        </p:txBody>
      </p:sp>
      <p:sp>
        <p:nvSpPr>
          <p:cNvPr id="10249" name="Rectangle 22"/>
          <p:cNvSpPr>
            <a:spLocks noChangeArrowheads="1"/>
          </p:cNvSpPr>
          <p:nvPr/>
        </p:nvSpPr>
        <p:spPr bwMode="auto">
          <a:xfrm>
            <a:off x="5486400" y="4572000"/>
            <a:ext cx="3276600" cy="1295400"/>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latin typeface="Times New Roman" panose="02020603050405020304" pitchFamily="18" charset="0"/>
              </a:rPr>
              <a:t>Sparse Subspace Clustering</a:t>
            </a:r>
          </a:p>
          <a:p>
            <a:pPr algn="ctr" eaLnBrk="1" hangingPunct="1">
              <a:spcBef>
                <a:spcPct val="0"/>
              </a:spcBef>
              <a:buFontTx/>
              <a:buNone/>
            </a:pPr>
            <a:r>
              <a:rPr lang="en-US" altLang="zh-CN" sz="1800">
                <a:latin typeface="Times New Roman" panose="02020603050405020304" pitchFamily="18" charset="0"/>
              </a:rPr>
              <a:t>Ehsan Elhamifar</a:t>
            </a:r>
          </a:p>
          <a:p>
            <a:pPr algn="ctr" eaLnBrk="1" hangingPunct="1">
              <a:spcBef>
                <a:spcPct val="0"/>
              </a:spcBef>
              <a:buFontTx/>
              <a:buNone/>
            </a:pPr>
            <a:r>
              <a:rPr lang="en-US" altLang="zh-CN" sz="1800">
                <a:latin typeface="Times New Roman" panose="02020603050405020304" pitchFamily="18" charset="0"/>
              </a:rPr>
              <a:t>2009 CVPR</a:t>
            </a:r>
          </a:p>
        </p:txBody>
      </p:sp>
      <p:sp>
        <p:nvSpPr>
          <p:cNvPr id="10250" name="Freeform 25"/>
          <p:cNvSpPr>
            <a:spLocks/>
          </p:cNvSpPr>
          <p:nvPr/>
        </p:nvSpPr>
        <p:spPr bwMode="auto">
          <a:xfrm>
            <a:off x="6629400" y="3657600"/>
            <a:ext cx="457200" cy="609600"/>
          </a:xfrm>
          <a:custGeom>
            <a:avLst/>
            <a:gdLst>
              <a:gd name="T0" fmla="*/ 2147483646 w 468"/>
              <a:gd name="T1" fmla="*/ 2147483646 h 534"/>
              <a:gd name="T2" fmla="*/ 2147483646 w 468"/>
              <a:gd name="T3" fmla="*/ 2147483646 h 534"/>
              <a:gd name="T4" fmla="*/ 2147483646 w 468"/>
              <a:gd name="T5" fmla="*/ 2147483646 h 534"/>
              <a:gd name="T6" fmla="*/ 2147483646 w 468"/>
              <a:gd name="T7" fmla="*/ 2147483646 h 534"/>
              <a:gd name="T8" fmla="*/ 2147483646 w 468"/>
              <a:gd name="T9" fmla="*/ 2147483646 h 534"/>
              <a:gd name="T10" fmla="*/ 2147483646 w 468"/>
              <a:gd name="T11" fmla="*/ 2147483646 h 534"/>
              <a:gd name="T12" fmla="*/ 2147483646 w 468"/>
              <a:gd name="T13" fmla="*/ 2147483646 h 534"/>
              <a:gd name="T14" fmla="*/ 2147483646 w 468"/>
              <a:gd name="T15" fmla="*/ 2147483646 h 534"/>
              <a:gd name="T16" fmla="*/ 2147483646 w 468"/>
              <a:gd name="T17" fmla="*/ 2147483646 h 5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8"/>
              <a:gd name="T28" fmla="*/ 0 h 534"/>
              <a:gd name="T29" fmla="*/ 468 w 468"/>
              <a:gd name="T30" fmla="*/ 534 h 5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8" h="534">
                <a:moveTo>
                  <a:pt x="210" y="111"/>
                </a:moveTo>
                <a:cubicBezTo>
                  <a:pt x="139" y="111"/>
                  <a:pt x="22" y="1"/>
                  <a:pt x="11" y="39"/>
                </a:cubicBezTo>
                <a:cubicBezTo>
                  <a:pt x="0" y="77"/>
                  <a:pt x="141" y="286"/>
                  <a:pt x="142" y="339"/>
                </a:cubicBezTo>
                <a:cubicBezTo>
                  <a:pt x="143" y="392"/>
                  <a:pt x="5" y="327"/>
                  <a:pt x="16" y="358"/>
                </a:cubicBezTo>
                <a:cubicBezTo>
                  <a:pt x="27" y="389"/>
                  <a:pt x="137" y="534"/>
                  <a:pt x="210" y="528"/>
                </a:cubicBezTo>
                <a:cubicBezTo>
                  <a:pt x="283" y="522"/>
                  <a:pt x="446" y="345"/>
                  <a:pt x="457" y="319"/>
                </a:cubicBezTo>
                <a:cubicBezTo>
                  <a:pt x="468" y="293"/>
                  <a:pt x="281" y="420"/>
                  <a:pt x="278" y="373"/>
                </a:cubicBezTo>
                <a:cubicBezTo>
                  <a:pt x="275" y="326"/>
                  <a:pt x="448" y="78"/>
                  <a:pt x="437" y="39"/>
                </a:cubicBezTo>
                <a:cubicBezTo>
                  <a:pt x="426" y="0"/>
                  <a:pt x="281" y="111"/>
                  <a:pt x="210" y="111"/>
                </a:cubicBezTo>
                <a:close/>
              </a:path>
            </a:pathLst>
          </a:custGeom>
          <a:solidFill>
            <a:srgbClr val="FFCC99"/>
          </a:solidFill>
          <a:ln w="9525">
            <a:solidFill>
              <a:schemeClr val="tx1"/>
            </a:solidFill>
            <a:round/>
            <a:headEnd/>
            <a:tailEnd/>
          </a:ln>
        </p:spPr>
        <p:txBody>
          <a:bodyPr/>
          <a:lstStyle/>
          <a:p>
            <a:endParaRPr lang="zh-CN" altLang="en-US"/>
          </a:p>
        </p:txBody>
      </p:sp>
      <p:pic>
        <p:nvPicPr>
          <p:cNvPr id="1946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0"/>
            <a:ext cx="38862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anim calcmode="lin" valueType="num">
                                      <p:cBhvr additive="base">
                                        <p:cTn id="7" dur="500" fill="hold"/>
                                        <p:tgtEl>
                                          <p:spTgt spid="10250"/>
                                        </p:tgtEl>
                                        <p:attrNameLst>
                                          <p:attrName>ppt_x</p:attrName>
                                        </p:attrNameLst>
                                      </p:cBhvr>
                                      <p:tavLst>
                                        <p:tav tm="0">
                                          <p:val>
                                            <p:strVal val="#ppt_x"/>
                                          </p:val>
                                        </p:tav>
                                        <p:tav tm="100000">
                                          <p:val>
                                            <p:strVal val="#ppt_x"/>
                                          </p:val>
                                        </p:tav>
                                      </p:tavLst>
                                    </p:anim>
                                    <p:anim calcmode="lin" valueType="num">
                                      <p:cBhvr additive="base">
                                        <p:cTn id="8" dur="500" fill="hold"/>
                                        <p:tgtEl>
                                          <p:spTgt spid="1025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9"/>
                                        </p:tgtEl>
                                        <p:attrNameLst>
                                          <p:attrName>style.visibility</p:attrName>
                                        </p:attrNameLst>
                                      </p:cBhvr>
                                      <p:to>
                                        <p:strVal val="visible"/>
                                      </p:to>
                                    </p:set>
                                    <p:anim calcmode="lin" valueType="num">
                                      <p:cBhvr additive="base">
                                        <p:cTn id="13" dur="500" fill="hold"/>
                                        <p:tgtEl>
                                          <p:spTgt spid="10249"/>
                                        </p:tgtEl>
                                        <p:attrNameLst>
                                          <p:attrName>ppt_x</p:attrName>
                                        </p:attrNameLst>
                                      </p:cBhvr>
                                      <p:tavLst>
                                        <p:tav tm="0">
                                          <p:val>
                                            <p:strVal val="#ppt_x"/>
                                          </p:val>
                                        </p:tav>
                                        <p:tav tm="100000">
                                          <p:val>
                                            <p:strVal val="#ppt_x"/>
                                          </p:val>
                                        </p:tav>
                                      </p:tavLst>
                                    </p:anim>
                                    <p:anim calcmode="lin" valueType="num">
                                      <p:cBhvr additive="base">
                                        <p:cTn id="14"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7"/>
                                        </p:tgtEl>
                                        <p:attrNameLst>
                                          <p:attrName>style.visibility</p:attrName>
                                        </p:attrNameLst>
                                      </p:cBhvr>
                                      <p:to>
                                        <p:strVal val="visible"/>
                                      </p:to>
                                    </p:set>
                                    <p:anim calcmode="lin" valueType="num">
                                      <p:cBhvr additive="base">
                                        <p:cTn id="25" dur="500" fill="hold"/>
                                        <p:tgtEl>
                                          <p:spTgt spid="10247"/>
                                        </p:tgtEl>
                                        <p:attrNameLst>
                                          <p:attrName>ppt_x</p:attrName>
                                        </p:attrNameLst>
                                      </p:cBhvr>
                                      <p:tavLst>
                                        <p:tav tm="0">
                                          <p:val>
                                            <p:strVal val="#ppt_x"/>
                                          </p:val>
                                        </p:tav>
                                        <p:tav tm="100000">
                                          <p:val>
                                            <p:strVal val="#ppt_x"/>
                                          </p:val>
                                        </p:tav>
                                      </p:tavLst>
                                    </p:anim>
                                    <p:anim calcmode="lin" valueType="num">
                                      <p:cBhvr additive="base">
                                        <p:cTn id="26"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animBg="1"/>
      <p:bldP spid="15" grpId="0" animBg="1"/>
      <p:bldP spid="10249" grpId="0" animBg="1"/>
      <p:bldP spid="10250"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CC99"/>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FCC99"/>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4932</TotalTime>
  <Words>4957</Words>
  <Application>Microsoft Office PowerPoint</Application>
  <PresentationFormat>全屏显示(4:3)</PresentationFormat>
  <Paragraphs>553</Paragraphs>
  <Slides>41</Slides>
  <Notes>41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0" baseType="lpstr">
      <vt:lpstr>ＭＳ Ｐゴシック</vt:lpstr>
      <vt:lpstr>宋体</vt:lpstr>
      <vt:lpstr>Arial</vt:lpstr>
      <vt:lpstr>Calibri</vt:lpstr>
      <vt:lpstr>Calibri Light</vt:lpstr>
      <vt:lpstr>Comic Sans MS</vt:lpstr>
      <vt:lpstr>Times New Roman</vt:lpstr>
      <vt:lpstr>默认设计模板</vt:lpstr>
      <vt:lpstr>公式</vt:lpstr>
      <vt:lpstr>PowerPoint 演示文稿</vt:lpstr>
      <vt:lpstr>PowerPoint 演示文稿</vt:lpstr>
      <vt:lpstr>Scanning Devices &amp; Raw Data</vt:lpstr>
      <vt:lpstr>Challenge for normal estimation</vt:lpstr>
      <vt:lpstr>Outline</vt:lpstr>
      <vt:lpstr>PowerPoint 演示文稿</vt:lpstr>
      <vt:lpstr>PowerPoint 演示文稿</vt:lpstr>
      <vt:lpstr>Contributions</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ThinkPad</dc:creator>
  <cp:lastModifiedBy>Sky123.Org</cp:lastModifiedBy>
  <cp:revision>203</cp:revision>
  <cp:lastPrinted>1601-01-01T00:00:00Z</cp:lastPrinted>
  <dcterms:created xsi:type="dcterms:W3CDTF">2013-05-31T10:39:20Z</dcterms:created>
  <dcterms:modified xsi:type="dcterms:W3CDTF">2013-07-17T09:23:33Z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